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145706825" r:id="rId6"/>
    <p:sldId id="2145706823" r:id="rId7"/>
    <p:sldId id="2145706821" r:id="rId8"/>
    <p:sldId id="21457068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5E4BA1-2472-B3A5-CC08-E7E0E31F2531}" name="Helena Worthington (DTF)" initials="HW(" userId="S::helena.worthington@betterreg.vic.gov.au::872c2340-4a31-4883-b18d-67548b3a9b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4550-C2D5-4AE1-BF5B-0AEA270F17F4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D1C26-4759-4C87-8928-66BF474A4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39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1C8D7-BCDF-4039-8FF4-5D45EBF138A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52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1C8D7-BCDF-4039-8FF4-5D45EBF138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31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1C8D7-BCDF-4039-8FF4-5D45EBF138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01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1C8D7-BCDF-4039-8FF4-5D45EBF138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1C8D7-BCDF-4039-8FF4-5D45EBF138A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56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874D38-DBA6-43F8-9733-B37B6B159FBA}"/>
              </a:ext>
            </a:extLst>
          </p:cNvPr>
          <p:cNvGrpSpPr/>
          <p:nvPr userDrawn="1"/>
        </p:nvGrpSpPr>
        <p:grpSpPr>
          <a:xfrm>
            <a:off x="0" y="-4136"/>
            <a:ext cx="12191202" cy="6867016"/>
            <a:chOff x="0" y="-4136"/>
            <a:chExt cx="12191202" cy="686701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6194598-5CAF-4BE1-91F1-9CA866B22B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83574" y="-4136"/>
              <a:ext cx="4607628" cy="6867016"/>
            </a:xfrm>
            <a:prstGeom prst="rect">
              <a:avLst/>
            </a:prstGeom>
          </p:spPr>
        </p:pic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BE037D89-3333-4CE4-8230-C343DA0CDD9B}"/>
                </a:ext>
              </a:extLst>
            </p:cNvPr>
            <p:cNvGrpSpPr/>
            <p:nvPr/>
          </p:nvGrpSpPr>
          <p:grpSpPr>
            <a:xfrm>
              <a:off x="0" y="-4136"/>
              <a:ext cx="9672701" cy="6867016"/>
              <a:chOff x="0" y="0"/>
              <a:chExt cx="9672701" cy="686701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57A52D7-C745-4577-8BEC-428A901D8EF5}"/>
                  </a:ext>
                </a:extLst>
              </p:cNvPr>
              <p:cNvSpPr/>
              <p:nvPr/>
            </p:nvSpPr>
            <p:spPr>
              <a:xfrm>
                <a:off x="0" y="0"/>
                <a:ext cx="8742044" cy="3599941"/>
              </a:xfrm>
              <a:custGeom>
                <a:avLst/>
                <a:gdLst>
                  <a:gd name="connsiteX0" fmla="*/ 0 w 8742044"/>
                  <a:gd name="connsiteY0" fmla="*/ 3599942 h 3599941"/>
                  <a:gd name="connsiteX1" fmla="*/ 7040245 w 8742044"/>
                  <a:gd name="connsiteY1" fmla="*/ 3599942 h 3599941"/>
                  <a:gd name="connsiteX2" fmla="*/ 8742045 w 8742044"/>
                  <a:gd name="connsiteY2" fmla="*/ 0 h 3599941"/>
                  <a:gd name="connsiteX3" fmla="*/ 0 w 8742044"/>
                  <a:gd name="connsiteY3" fmla="*/ 0 h 3599941"/>
                  <a:gd name="connsiteX4" fmla="*/ 0 w 8742044"/>
                  <a:gd name="connsiteY4" fmla="*/ 3599942 h 3599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42044" h="3599941">
                    <a:moveTo>
                      <a:pt x="0" y="3599942"/>
                    </a:moveTo>
                    <a:lnTo>
                      <a:pt x="7040245" y="3599942"/>
                    </a:lnTo>
                    <a:lnTo>
                      <a:pt x="8742045" y="0"/>
                    </a:lnTo>
                    <a:lnTo>
                      <a:pt x="0" y="0"/>
                    </a:lnTo>
                    <a:lnTo>
                      <a:pt x="0" y="3599942"/>
                    </a:lnTo>
                  </a:path>
                </a:pathLst>
              </a:custGeom>
              <a:solidFill>
                <a:schemeClr val="tx1"/>
              </a:solidFill>
              <a:ln w="12700" cap="flat">
                <a:noFill/>
                <a:prstDash val="solid"/>
                <a:miter/>
              </a:ln>
            </p:spPr>
            <p:txBody>
              <a:bodyPr lIns="90000" tIns="0" bIns="0" rtlCol="0" anchor="t" anchorCtr="0"/>
              <a:lstStyle/>
              <a:p>
                <a:endParaRPr lang="en-AU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2E88E30-3F66-46B0-904A-A5930D02B33E}"/>
                  </a:ext>
                </a:extLst>
              </p:cNvPr>
              <p:cNvSpPr/>
              <p:nvPr/>
            </p:nvSpPr>
            <p:spPr>
              <a:xfrm>
                <a:off x="0" y="1673986"/>
                <a:ext cx="9672701" cy="5193030"/>
              </a:xfrm>
              <a:custGeom>
                <a:avLst/>
                <a:gdLst>
                  <a:gd name="connsiteX0" fmla="*/ 9672701 w 9672701"/>
                  <a:gd name="connsiteY0" fmla="*/ 5193031 h 5193030"/>
                  <a:gd name="connsiteX1" fmla="*/ 0 w 9672701"/>
                  <a:gd name="connsiteY1" fmla="*/ 5193031 h 5193030"/>
                  <a:gd name="connsiteX2" fmla="*/ 0 w 9672701"/>
                  <a:gd name="connsiteY2" fmla="*/ 0 h 5193030"/>
                  <a:gd name="connsiteX3" fmla="*/ 0 w 9672701"/>
                  <a:gd name="connsiteY3" fmla="*/ 1925955 h 5193030"/>
                  <a:gd name="connsiteX4" fmla="*/ 7040245 w 9672701"/>
                  <a:gd name="connsiteY4" fmla="*/ 1925955 h 5193030"/>
                  <a:gd name="connsiteX5" fmla="*/ 7584313 w 9672701"/>
                  <a:gd name="connsiteY5" fmla="*/ 775081 h 5193030"/>
                  <a:gd name="connsiteX6" fmla="*/ 9672701 w 9672701"/>
                  <a:gd name="connsiteY6" fmla="*/ 5193031 h 519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72701" h="5193030">
                    <a:moveTo>
                      <a:pt x="9672701" y="5193031"/>
                    </a:moveTo>
                    <a:lnTo>
                      <a:pt x="0" y="5193031"/>
                    </a:lnTo>
                    <a:lnTo>
                      <a:pt x="0" y="0"/>
                    </a:lnTo>
                    <a:lnTo>
                      <a:pt x="0" y="1925955"/>
                    </a:lnTo>
                    <a:lnTo>
                      <a:pt x="7040245" y="1925955"/>
                    </a:lnTo>
                    <a:lnTo>
                      <a:pt x="7584313" y="775081"/>
                    </a:lnTo>
                    <a:lnTo>
                      <a:pt x="9672701" y="5193031"/>
                    </a:lnTo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lIns="90000" tIns="0" bIns="0" rtlCol="0" anchor="t" anchorCtr="0"/>
              <a:lstStyle/>
              <a:p>
                <a:endParaRPr lang="en-AU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F7AEDA5-D9FF-482C-8946-D863A452C7B5}"/>
                  </a:ext>
                </a:extLst>
              </p:cNvPr>
              <p:cNvSpPr/>
              <p:nvPr/>
            </p:nvSpPr>
            <p:spPr>
              <a:xfrm>
                <a:off x="0" y="1673986"/>
                <a:ext cx="7584313" cy="1925954"/>
              </a:xfrm>
              <a:custGeom>
                <a:avLst/>
                <a:gdLst>
                  <a:gd name="connsiteX0" fmla="*/ 7040245 w 7584313"/>
                  <a:gd name="connsiteY0" fmla="*/ 1925955 h 1925954"/>
                  <a:gd name="connsiteX1" fmla="*/ 0 w 7584313"/>
                  <a:gd name="connsiteY1" fmla="*/ 1925955 h 1925954"/>
                  <a:gd name="connsiteX2" fmla="*/ 0 w 7584313"/>
                  <a:gd name="connsiteY2" fmla="*/ 0 h 1925954"/>
                  <a:gd name="connsiteX3" fmla="*/ 7218045 w 7584313"/>
                  <a:gd name="connsiteY3" fmla="*/ 0 h 1925954"/>
                  <a:gd name="connsiteX4" fmla="*/ 7584313 w 7584313"/>
                  <a:gd name="connsiteY4" fmla="*/ 775081 h 1925954"/>
                  <a:gd name="connsiteX5" fmla="*/ 7040245 w 7584313"/>
                  <a:gd name="connsiteY5" fmla="*/ 1925955 h 192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4313" h="1925954">
                    <a:moveTo>
                      <a:pt x="7040245" y="1925955"/>
                    </a:moveTo>
                    <a:lnTo>
                      <a:pt x="0" y="1925955"/>
                    </a:lnTo>
                    <a:lnTo>
                      <a:pt x="0" y="0"/>
                    </a:lnTo>
                    <a:lnTo>
                      <a:pt x="7218045" y="0"/>
                    </a:lnTo>
                    <a:lnTo>
                      <a:pt x="7584313" y="775081"/>
                    </a:lnTo>
                    <a:lnTo>
                      <a:pt x="7040245" y="1925955"/>
                    </a:lnTo>
                  </a:path>
                </a:pathLst>
              </a:custGeom>
              <a:solidFill>
                <a:srgbClr val="4F5561"/>
              </a:solidFill>
              <a:ln w="12700" cap="flat">
                <a:noFill/>
                <a:prstDash val="solid"/>
                <a:miter/>
              </a:ln>
            </p:spPr>
            <p:txBody>
              <a:bodyPr lIns="90000" tIns="0" bIns="0" rtlCol="0" anchor="t" anchorCtr="0"/>
              <a:lstStyle/>
              <a:p>
                <a:endParaRPr lang="en-AU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73BB894-AFB6-4D6E-95F9-DF236DFFC520}"/>
                  </a:ext>
                </a:extLst>
              </p:cNvPr>
              <p:cNvSpPr/>
              <p:nvPr/>
            </p:nvSpPr>
            <p:spPr>
              <a:xfrm>
                <a:off x="0" y="819022"/>
                <a:ext cx="7584567" cy="5517006"/>
              </a:xfrm>
              <a:custGeom>
                <a:avLst/>
                <a:gdLst>
                  <a:gd name="connsiteX0" fmla="*/ 7584568 w 7584567"/>
                  <a:gd name="connsiteY0" fmla="*/ 5517007 h 5517006"/>
                  <a:gd name="connsiteX1" fmla="*/ 7584568 w 7584567"/>
                  <a:gd name="connsiteY1" fmla="*/ 0 h 5517006"/>
                  <a:gd name="connsiteX2" fmla="*/ 0 w 7584567"/>
                  <a:gd name="connsiteY2" fmla="*/ 0 h 5517006"/>
                  <a:gd name="connsiteX3" fmla="*/ 0 w 7584567"/>
                  <a:gd name="connsiteY3" fmla="*/ 3030728 h 5517006"/>
                  <a:gd name="connsiteX4" fmla="*/ 1175258 w 7584567"/>
                  <a:gd name="connsiteY4" fmla="*/ 5517007 h 5517006"/>
                  <a:gd name="connsiteX5" fmla="*/ 7584568 w 7584567"/>
                  <a:gd name="connsiteY5" fmla="*/ 5517007 h 5517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84567" h="5517006">
                    <a:moveTo>
                      <a:pt x="7584568" y="5517007"/>
                    </a:moveTo>
                    <a:lnTo>
                      <a:pt x="7584568" y="0"/>
                    </a:lnTo>
                    <a:lnTo>
                      <a:pt x="0" y="0"/>
                    </a:lnTo>
                    <a:lnTo>
                      <a:pt x="0" y="3030728"/>
                    </a:lnTo>
                    <a:lnTo>
                      <a:pt x="1175258" y="5517007"/>
                    </a:lnTo>
                    <a:lnTo>
                      <a:pt x="7584568" y="551700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</p:spPr>
            <p:txBody>
              <a:bodyPr lIns="90000" tIns="0" bIns="0" rtlCol="0" anchor="t" anchorCtr="0"/>
              <a:lstStyle/>
              <a:p>
                <a:endParaRPr lang="en-AU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70A466-1F91-4B26-A807-CCFAAB2957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4950" y="2952269"/>
            <a:ext cx="5819480" cy="117087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3600" b="0"/>
            </a:lvl1pPr>
          </a:lstStyle>
          <a:p>
            <a:r>
              <a:rPr lang="en-AU"/>
              <a:t>Title of presentation (use two lines max)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60A82-7491-4BCE-B7C9-7F229FF10C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7489" y="4973937"/>
            <a:ext cx="5836942" cy="847441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/>
              <a:t>Subtitle (three lines max)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5DD447-65A0-4318-8407-02C927BEC5B2}"/>
              </a:ext>
            </a:extLst>
          </p:cNvPr>
          <p:cNvCxnSpPr/>
          <p:nvPr userDrawn="1"/>
        </p:nvCxnSpPr>
        <p:spPr>
          <a:xfrm>
            <a:off x="5926138" y="4762500"/>
            <a:ext cx="12858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794052E-1EFD-44CF-838D-F2B29FDD5D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769" y="5614187"/>
            <a:ext cx="2403381" cy="71540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C8AB3-F241-43A4-B3C7-C7BBA4C1CC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9" y="5915678"/>
            <a:ext cx="5836942" cy="358047"/>
          </a:xfrm>
        </p:spPr>
        <p:txBody>
          <a:bodyPr tIns="0">
            <a:noAutofit/>
          </a:bodyPr>
          <a:lstStyle>
            <a:lvl1pPr algn="r">
              <a:spcBef>
                <a:spcPts val="0"/>
              </a:spcBef>
              <a:defRPr sz="1600">
                <a:latin typeface="+mn-lt"/>
              </a:defRPr>
            </a:lvl1pPr>
            <a:lvl2pPr marL="0" indent="0" algn="r">
              <a:buNone/>
              <a:defRPr/>
            </a:lvl2pPr>
            <a:lvl3pPr marL="360000" indent="0">
              <a:buNone/>
              <a:defRPr/>
            </a:lvl3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37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6BE1D-27EF-3C69-54BD-29DD2F0CE0A0}"/>
              </a:ext>
            </a:extLst>
          </p:cNvPr>
          <p:cNvSpPr/>
          <p:nvPr userDrawn="1"/>
        </p:nvSpPr>
        <p:spPr>
          <a:xfrm>
            <a:off x="1" y="0"/>
            <a:ext cx="6305550" cy="6858000"/>
          </a:xfrm>
          <a:custGeom>
            <a:avLst/>
            <a:gdLst>
              <a:gd name="connsiteX0" fmla="*/ 0 w 6096000"/>
              <a:gd name="connsiteY0" fmla="*/ 0 h 6515100"/>
              <a:gd name="connsiteX1" fmla="*/ 6096000 w 6096000"/>
              <a:gd name="connsiteY1" fmla="*/ 0 h 6515100"/>
              <a:gd name="connsiteX2" fmla="*/ 6096000 w 6096000"/>
              <a:gd name="connsiteY2" fmla="*/ 6515100 h 6515100"/>
              <a:gd name="connsiteX3" fmla="*/ 0 w 6096000"/>
              <a:gd name="connsiteY3" fmla="*/ 6515100 h 6515100"/>
              <a:gd name="connsiteX4" fmla="*/ 0 w 6096000"/>
              <a:gd name="connsiteY4" fmla="*/ 0 h 6515100"/>
              <a:gd name="connsiteX0" fmla="*/ 0 w 6096000"/>
              <a:gd name="connsiteY0" fmla="*/ 0 h 6515100"/>
              <a:gd name="connsiteX1" fmla="*/ 1714500 w 6096000"/>
              <a:gd name="connsiteY1" fmla="*/ 0 h 6515100"/>
              <a:gd name="connsiteX2" fmla="*/ 6096000 w 6096000"/>
              <a:gd name="connsiteY2" fmla="*/ 6515100 h 6515100"/>
              <a:gd name="connsiteX3" fmla="*/ 0 w 6096000"/>
              <a:gd name="connsiteY3" fmla="*/ 6515100 h 6515100"/>
              <a:gd name="connsiteX4" fmla="*/ 0 w 6096000"/>
              <a:gd name="connsiteY4" fmla="*/ 0 h 6515100"/>
              <a:gd name="connsiteX0" fmla="*/ 0 w 6096000"/>
              <a:gd name="connsiteY0" fmla="*/ 0 h 6515100"/>
              <a:gd name="connsiteX1" fmla="*/ 2959523 w 6096000"/>
              <a:gd name="connsiteY1" fmla="*/ 9049 h 6515100"/>
              <a:gd name="connsiteX2" fmla="*/ 6096000 w 6096000"/>
              <a:gd name="connsiteY2" fmla="*/ 6515100 h 6515100"/>
              <a:gd name="connsiteX3" fmla="*/ 0 w 6096000"/>
              <a:gd name="connsiteY3" fmla="*/ 6515100 h 6515100"/>
              <a:gd name="connsiteX4" fmla="*/ 0 w 6096000"/>
              <a:gd name="connsiteY4" fmla="*/ 0 h 6515100"/>
              <a:gd name="connsiteX0" fmla="*/ 0 w 6096000"/>
              <a:gd name="connsiteY0" fmla="*/ 2262 h 6517362"/>
              <a:gd name="connsiteX1" fmla="*/ 2959523 w 6096000"/>
              <a:gd name="connsiteY1" fmla="*/ 0 h 6517362"/>
              <a:gd name="connsiteX2" fmla="*/ 6096000 w 6096000"/>
              <a:gd name="connsiteY2" fmla="*/ 6517362 h 6517362"/>
              <a:gd name="connsiteX3" fmla="*/ 0 w 6096000"/>
              <a:gd name="connsiteY3" fmla="*/ 6517362 h 6517362"/>
              <a:gd name="connsiteX4" fmla="*/ 0 w 6096000"/>
              <a:gd name="connsiteY4" fmla="*/ 2262 h 6517362"/>
              <a:gd name="connsiteX0" fmla="*/ 0 w 6105222"/>
              <a:gd name="connsiteY0" fmla="*/ 2262 h 6517362"/>
              <a:gd name="connsiteX1" fmla="*/ 2959523 w 6105222"/>
              <a:gd name="connsiteY1" fmla="*/ 0 h 6517362"/>
              <a:gd name="connsiteX2" fmla="*/ 6105222 w 6105222"/>
              <a:gd name="connsiteY2" fmla="*/ 6517362 h 6517362"/>
              <a:gd name="connsiteX3" fmla="*/ 0 w 6105222"/>
              <a:gd name="connsiteY3" fmla="*/ 6517362 h 6517362"/>
              <a:gd name="connsiteX4" fmla="*/ 0 w 6105222"/>
              <a:gd name="connsiteY4" fmla="*/ 2262 h 6517362"/>
              <a:gd name="connsiteX0" fmla="*/ 0 w 6105222"/>
              <a:gd name="connsiteY0" fmla="*/ 0 h 6515100"/>
              <a:gd name="connsiteX1" fmla="*/ 2971052 w 6105222"/>
              <a:gd name="connsiteY1" fmla="*/ 0 h 6515100"/>
              <a:gd name="connsiteX2" fmla="*/ 6105222 w 6105222"/>
              <a:gd name="connsiteY2" fmla="*/ 6515100 h 6515100"/>
              <a:gd name="connsiteX3" fmla="*/ 0 w 6105222"/>
              <a:gd name="connsiteY3" fmla="*/ 6515100 h 6515100"/>
              <a:gd name="connsiteX4" fmla="*/ 0 w 6105222"/>
              <a:gd name="connsiteY4" fmla="*/ 0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222" h="6515100">
                <a:moveTo>
                  <a:pt x="0" y="0"/>
                </a:moveTo>
                <a:lnTo>
                  <a:pt x="2971052" y="0"/>
                </a:lnTo>
                <a:lnTo>
                  <a:pt x="6105222" y="6515100"/>
                </a:lnTo>
                <a:lnTo>
                  <a:pt x="0" y="6515100"/>
                </a:lnTo>
                <a:lnTo>
                  <a:pt x="0" y="0"/>
                </a:lnTo>
                <a:close/>
              </a:path>
            </a:pathLst>
          </a:custGeom>
          <a:solidFill>
            <a:srgbClr val="7895A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5BAA18-8288-4524-83DB-261EAE38B500}"/>
              </a:ext>
            </a:extLst>
          </p:cNvPr>
          <p:cNvSpPr/>
          <p:nvPr/>
        </p:nvSpPr>
        <p:spPr>
          <a:xfrm>
            <a:off x="3062722" y="0"/>
            <a:ext cx="9159987" cy="6777467"/>
          </a:xfrm>
          <a:custGeom>
            <a:avLst/>
            <a:gdLst>
              <a:gd name="connsiteX0" fmla="*/ 6933343 w 6933342"/>
              <a:gd name="connsiteY0" fmla="*/ 0 h 5129974"/>
              <a:gd name="connsiteX1" fmla="*/ 0 w 6933342"/>
              <a:gd name="connsiteY1" fmla="*/ 0 h 5129974"/>
              <a:gd name="connsiteX2" fmla="*/ 2424970 w 6933342"/>
              <a:gd name="connsiteY2" fmla="*/ 5129975 h 5129974"/>
              <a:gd name="connsiteX3" fmla="*/ 6933343 w 6933342"/>
              <a:gd name="connsiteY3" fmla="*/ 5129975 h 5129974"/>
              <a:gd name="connsiteX4" fmla="*/ 6933343 w 6933342"/>
              <a:gd name="connsiteY4" fmla="*/ 0 h 512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3342" h="5129974">
                <a:moveTo>
                  <a:pt x="6933343" y="0"/>
                </a:moveTo>
                <a:lnTo>
                  <a:pt x="0" y="0"/>
                </a:lnTo>
                <a:lnTo>
                  <a:pt x="2424970" y="5129975"/>
                </a:lnTo>
                <a:lnTo>
                  <a:pt x="6933343" y="5129975"/>
                </a:lnTo>
                <a:lnTo>
                  <a:pt x="6933343" y="0"/>
                </a:lnTo>
                <a:close/>
              </a:path>
            </a:pathLst>
          </a:custGeom>
          <a:blipFill>
            <a:blip r:embed="rId2"/>
            <a:stretch>
              <a:fillRect l="-2656" t="-24985" r="-32502" b="-13499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F234B-2579-413B-A7B7-C756D497F8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DDBD81E-20CE-47EF-BBDF-02A066937526}"/>
              </a:ext>
            </a:extLst>
          </p:cNvPr>
          <p:cNvSpPr/>
          <p:nvPr userDrawn="1"/>
        </p:nvSpPr>
        <p:spPr>
          <a:xfrm>
            <a:off x="-2817" y="4402237"/>
            <a:ext cx="12225528" cy="2469787"/>
          </a:xfrm>
          <a:custGeom>
            <a:avLst/>
            <a:gdLst>
              <a:gd name="connsiteX0" fmla="*/ 8410099 w 9162478"/>
              <a:gd name="connsiteY0" fmla="*/ 1590484 h 1850993"/>
              <a:gd name="connsiteX1" fmla="*/ 0 w 9162478"/>
              <a:gd name="connsiteY1" fmla="*/ 1590484 h 1850993"/>
              <a:gd name="connsiteX2" fmla="*/ 0 w 9162478"/>
              <a:gd name="connsiteY2" fmla="*/ 1850993 h 1850993"/>
              <a:gd name="connsiteX3" fmla="*/ 8286941 w 9162478"/>
              <a:gd name="connsiteY3" fmla="*/ 1850993 h 1850993"/>
              <a:gd name="connsiteX4" fmla="*/ 9162479 w 9162478"/>
              <a:gd name="connsiteY4" fmla="*/ 1850993 h 1850993"/>
              <a:gd name="connsiteX5" fmla="*/ 9162479 w 9162478"/>
              <a:gd name="connsiteY5" fmla="*/ 1590484 h 1850993"/>
              <a:gd name="connsiteX6" fmla="*/ 9162479 w 9162478"/>
              <a:gd name="connsiteY6" fmla="*/ 0 h 185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478" h="1850993">
                <a:moveTo>
                  <a:pt x="8410099" y="1590484"/>
                </a:moveTo>
                <a:lnTo>
                  <a:pt x="0" y="1590484"/>
                </a:lnTo>
                <a:lnTo>
                  <a:pt x="0" y="1850993"/>
                </a:lnTo>
                <a:lnTo>
                  <a:pt x="8286941" y="1850993"/>
                </a:lnTo>
                <a:lnTo>
                  <a:pt x="9162479" y="1850993"/>
                </a:lnTo>
                <a:lnTo>
                  <a:pt x="9162479" y="1590484"/>
                </a:lnTo>
                <a:lnTo>
                  <a:pt x="9162479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338611-89A5-609E-5215-C5E508946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6425" y="4273550"/>
            <a:ext cx="4130675" cy="1301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Acknowledgement of Country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48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AB7E3C-5F3E-4754-94DE-88FEEF85A2A5}"/>
              </a:ext>
            </a:extLst>
          </p:cNvPr>
          <p:cNvGrpSpPr/>
          <p:nvPr userDrawn="1"/>
        </p:nvGrpSpPr>
        <p:grpSpPr>
          <a:xfrm>
            <a:off x="-13814" y="-18142"/>
            <a:ext cx="12203745" cy="6876309"/>
            <a:chOff x="-13814" y="-18142"/>
            <a:chExt cx="12203745" cy="687630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CAF55A-02C2-40EE-BF47-7BF2BBE8F1FA}"/>
                </a:ext>
              </a:extLst>
            </p:cNvPr>
            <p:cNvSpPr/>
            <p:nvPr userDrawn="1"/>
          </p:nvSpPr>
          <p:spPr>
            <a:xfrm>
              <a:off x="5134006" y="647798"/>
              <a:ext cx="7055925" cy="5495185"/>
            </a:xfrm>
            <a:custGeom>
              <a:avLst/>
              <a:gdLst>
                <a:gd name="connsiteX0" fmla="*/ 958024 w 5278469"/>
                <a:gd name="connsiteY0" fmla="*/ 4110895 h 4110894"/>
                <a:gd name="connsiteX1" fmla="*/ 5278470 w 5278469"/>
                <a:gd name="connsiteY1" fmla="*/ 4110895 h 4110894"/>
                <a:gd name="connsiteX2" fmla="*/ 5278470 w 5278469"/>
                <a:gd name="connsiteY2" fmla="*/ 0 h 4110894"/>
                <a:gd name="connsiteX3" fmla="*/ 993743 w 5278469"/>
                <a:gd name="connsiteY3" fmla="*/ 0 h 4110894"/>
                <a:gd name="connsiteX4" fmla="*/ 0 w 5278469"/>
                <a:gd name="connsiteY4" fmla="*/ 0 h 4110894"/>
                <a:gd name="connsiteX5" fmla="*/ 0 w 5278469"/>
                <a:gd name="connsiteY5" fmla="*/ 2080546 h 4110894"/>
                <a:gd name="connsiteX6" fmla="*/ 0 w 5278469"/>
                <a:gd name="connsiteY6" fmla="*/ 2084070 h 411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8469" h="4110894">
                  <a:moveTo>
                    <a:pt x="958024" y="4110895"/>
                  </a:moveTo>
                  <a:lnTo>
                    <a:pt x="5278470" y="4110895"/>
                  </a:lnTo>
                  <a:lnTo>
                    <a:pt x="5278470" y="0"/>
                  </a:lnTo>
                  <a:lnTo>
                    <a:pt x="993743" y="0"/>
                  </a:lnTo>
                  <a:lnTo>
                    <a:pt x="0" y="0"/>
                  </a:lnTo>
                  <a:lnTo>
                    <a:pt x="0" y="2080546"/>
                  </a:lnTo>
                  <a:lnTo>
                    <a:pt x="0" y="20840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6C8AE6-3EBB-4855-AD29-BF3DFC1F817D}"/>
                </a:ext>
              </a:extLst>
            </p:cNvPr>
            <p:cNvSpPr/>
            <p:nvPr userDrawn="1"/>
          </p:nvSpPr>
          <p:spPr>
            <a:xfrm>
              <a:off x="-13814" y="1561608"/>
              <a:ext cx="6787907" cy="5296559"/>
            </a:xfrm>
            <a:custGeom>
              <a:avLst/>
              <a:gdLst>
                <a:gd name="connsiteX0" fmla="*/ 0 w 5077967"/>
                <a:gd name="connsiteY0" fmla="*/ 0 h 3962304"/>
                <a:gd name="connsiteX1" fmla="*/ 0 w 5077967"/>
                <a:gd name="connsiteY1" fmla="*/ 0 h 3962304"/>
                <a:gd name="connsiteX2" fmla="*/ 0 w 5077967"/>
                <a:gd name="connsiteY2" fmla="*/ 3962305 h 3962304"/>
                <a:gd name="connsiteX3" fmla="*/ 5077968 w 5077967"/>
                <a:gd name="connsiteY3" fmla="*/ 3962305 h 3962304"/>
                <a:gd name="connsiteX4" fmla="*/ 3867817 w 5077967"/>
                <a:gd name="connsiteY4" fmla="*/ 1403985 h 3962304"/>
                <a:gd name="connsiteX5" fmla="*/ 0 w 5077967"/>
                <a:gd name="connsiteY5" fmla="*/ 1403985 h 396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7967" h="3962304">
                  <a:moveTo>
                    <a:pt x="0" y="0"/>
                  </a:moveTo>
                  <a:lnTo>
                    <a:pt x="0" y="0"/>
                  </a:lnTo>
                  <a:lnTo>
                    <a:pt x="0" y="3962305"/>
                  </a:lnTo>
                  <a:lnTo>
                    <a:pt x="5077968" y="3962305"/>
                  </a:lnTo>
                  <a:lnTo>
                    <a:pt x="3867817" y="1403985"/>
                  </a:lnTo>
                  <a:lnTo>
                    <a:pt x="0" y="140398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120BE1B-CBA4-4EF7-B249-7361E5A4FF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6509" y="-18142"/>
              <a:ext cx="6811200" cy="3456430"/>
            </a:xfrm>
            <a:prstGeom prst="rect">
              <a:avLst/>
            </a:prstGeom>
          </p:spPr>
        </p:pic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192453-705A-4A8D-8537-9DFCD1EA7449}"/>
              </a:ext>
            </a:extLst>
          </p:cNvPr>
          <p:cNvSpPr/>
          <p:nvPr/>
        </p:nvSpPr>
        <p:spPr>
          <a:xfrm>
            <a:off x="-15240" y="-7143"/>
            <a:ext cx="12194537" cy="6859427"/>
          </a:xfrm>
          <a:custGeom>
            <a:avLst/>
            <a:gdLst>
              <a:gd name="connsiteX0" fmla="*/ 0 w 12194537"/>
              <a:gd name="connsiteY0" fmla="*/ 0 h 6859427"/>
              <a:gd name="connsiteX1" fmla="*/ 12194537 w 12194537"/>
              <a:gd name="connsiteY1" fmla="*/ 0 h 6859427"/>
              <a:gd name="connsiteX2" fmla="*/ 12194537 w 12194537"/>
              <a:gd name="connsiteY2" fmla="*/ 6859428 h 6859427"/>
              <a:gd name="connsiteX3" fmla="*/ 0 w 12194537"/>
              <a:gd name="connsiteY3" fmla="*/ 6859428 h 685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4537" h="6859427">
                <a:moveTo>
                  <a:pt x="0" y="0"/>
                </a:moveTo>
                <a:lnTo>
                  <a:pt x="12194537" y="0"/>
                </a:lnTo>
                <a:lnTo>
                  <a:pt x="12194537" y="6859428"/>
                </a:lnTo>
                <a:lnTo>
                  <a:pt x="0" y="6859428"/>
                </a:lnTo>
                <a:close/>
              </a:path>
            </a:pathLst>
          </a:custGeom>
          <a:noFill/>
          <a:ln w="12697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15B94-2FD1-4B40-9CE1-DA7F101C970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29080" y="1709739"/>
            <a:ext cx="4918369" cy="171926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400"/>
            </a:lvl1pPr>
          </a:lstStyle>
          <a:p>
            <a:r>
              <a:rPr lang="en-US"/>
              <a:t>Section heading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26383-20A6-4F3B-8BB5-C0F533F0B752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435431" y="3552516"/>
            <a:ext cx="4918369" cy="1424298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subheading or 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EF89-B757-44F8-9C0F-8533E2B21B3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E047A3-478C-4E7E-BF3D-3786245819C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81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BE28359-EFEF-4F91-B42A-F4131A6CE277}"/>
              </a:ext>
            </a:extLst>
          </p:cNvPr>
          <p:cNvSpPr/>
          <p:nvPr/>
        </p:nvSpPr>
        <p:spPr>
          <a:xfrm>
            <a:off x="0" y="4410319"/>
            <a:ext cx="12191239" cy="2462860"/>
          </a:xfrm>
          <a:custGeom>
            <a:avLst/>
            <a:gdLst>
              <a:gd name="connsiteX0" fmla="*/ 8410099 w 9162478"/>
              <a:gd name="connsiteY0" fmla="*/ 1590484 h 1850993"/>
              <a:gd name="connsiteX1" fmla="*/ 0 w 9162478"/>
              <a:gd name="connsiteY1" fmla="*/ 1590484 h 1850993"/>
              <a:gd name="connsiteX2" fmla="*/ 0 w 9162478"/>
              <a:gd name="connsiteY2" fmla="*/ 1850993 h 1850993"/>
              <a:gd name="connsiteX3" fmla="*/ 8286941 w 9162478"/>
              <a:gd name="connsiteY3" fmla="*/ 1850993 h 1850993"/>
              <a:gd name="connsiteX4" fmla="*/ 9162479 w 9162478"/>
              <a:gd name="connsiteY4" fmla="*/ 1850993 h 1850993"/>
              <a:gd name="connsiteX5" fmla="*/ 9162479 w 9162478"/>
              <a:gd name="connsiteY5" fmla="*/ 1590484 h 1850993"/>
              <a:gd name="connsiteX6" fmla="*/ 9162479 w 9162478"/>
              <a:gd name="connsiteY6" fmla="*/ 0 h 185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478" h="1850993">
                <a:moveTo>
                  <a:pt x="8410099" y="1590484"/>
                </a:moveTo>
                <a:lnTo>
                  <a:pt x="0" y="1590484"/>
                </a:lnTo>
                <a:lnTo>
                  <a:pt x="0" y="1850993"/>
                </a:lnTo>
                <a:lnTo>
                  <a:pt x="8286941" y="1850993"/>
                </a:lnTo>
                <a:lnTo>
                  <a:pt x="9162479" y="1850993"/>
                </a:lnTo>
                <a:lnTo>
                  <a:pt x="9162479" y="1590484"/>
                </a:lnTo>
                <a:lnTo>
                  <a:pt x="9162479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2B67-1FAD-4EAE-9FBE-AAB807B7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EEF6D6-3CE4-4311-BC49-A7C2ABD4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448993"/>
            <a:ext cx="10515600" cy="465405"/>
          </a:xfrm>
          <a:prstGeom prst="rect">
            <a:avLst/>
          </a:prstGeom>
        </p:spPr>
        <p:txBody>
          <a:bodyPr lIns="36000" rIns="36000" anchor="b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Slide title</a:t>
            </a:r>
            <a:endParaRPr lang="en-AU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8C1D86-51F1-4107-845F-FB555F05FA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850" y="1448554"/>
            <a:ext cx="10515600" cy="4728409"/>
          </a:xfrm>
        </p:spPr>
        <p:txBody>
          <a:bodyPr lIns="36000" rIns="36000"/>
          <a:lstStyle>
            <a:lvl1pPr>
              <a:spcBef>
                <a:spcPts val="600"/>
              </a:spcBef>
              <a:defRPr sz="2000"/>
            </a:lvl1pPr>
            <a:lvl2pPr>
              <a:defRPr sz="1600"/>
            </a:lvl2pPr>
            <a:lvl3pPr>
              <a:spcBef>
                <a:spcPts val="300"/>
              </a:spcBef>
              <a:buClr>
                <a:schemeClr val="accent3"/>
              </a:buClr>
              <a:buSzPct val="120000"/>
              <a:defRPr sz="1400"/>
            </a:lvl3pPr>
            <a:lvl4pPr>
              <a:spcBef>
                <a:spcPts val="300"/>
              </a:spcBef>
              <a:defRPr sz="1400"/>
            </a:lvl4pPr>
          </a:lstStyle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text</a:t>
            </a:r>
          </a:p>
          <a:p>
            <a:pPr lvl="3"/>
            <a:r>
              <a:rPr lang="en-US"/>
              <a:t>Dash text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C205CAE-0F8A-3298-C9E1-C5803109E1BE}"/>
              </a:ext>
            </a:extLst>
          </p:cNvPr>
          <p:cNvCxnSpPr/>
          <p:nvPr userDrawn="1"/>
        </p:nvCxnSpPr>
        <p:spPr>
          <a:xfrm>
            <a:off x="734289" y="1162019"/>
            <a:ext cx="12858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1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BE28359-EFEF-4F91-B42A-F4131A6CE277}"/>
              </a:ext>
            </a:extLst>
          </p:cNvPr>
          <p:cNvSpPr/>
          <p:nvPr/>
        </p:nvSpPr>
        <p:spPr>
          <a:xfrm>
            <a:off x="0" y="4410319"/>
            <a:ext cx="12191239" cy="2462860"/>
          </a:xfrm>
          <a:custGeom>
            <a:avLst/>
            <a:gdLst>
              <a:gd name="connsiteX0" fmla="*/ 8410099 w 9162478"/>
              <a:gd name="connsiteY0" fmla="*/ 1590484 h 1850993"/>
              <a:gd name="connsiteX1" fmla="*/ 0 w 9162478"/>
              <a:gd name="connsiteY1" fmla="*/ 1590484 h 1850993"/>
              <a:gd name="connsiteX2" fmla="*/ 0 w 9162478"/>
              <a:gd name="connsiteY2" fmla="*/ 1850993 h 1850993"/>
              <a:gd name="connsiteX3" fmla="*/ 8286941 w 9162478"/>
              <a:gd name="connsiteY3" fmla="*/ 1850993 h 1850993"/>
              <a:gd name="connsiteX4" fmla="*/ 9162479 w 9162478"/>
              <a:gd name="connsiteY4" fmla="*/ 1850993 h 1850993"/>
              <a:gd name="connsiteX5" fmla="*/ 9162479 w 9162478"/>
              <a:gd name="connsiteY5" fmla="*/ 1590484 h 1850993"/>
              <a:gd name="connsiteX6" fmla="*/ 9162479 w 9162478"/>
              <a:gd name="connsiteY6" fmla="*/ 0 h 185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478" h="1850993">
                <a:moveTo>
                  <a:pt x="8410099" y="1590484"/>
                </a:moveTo>
                <a:lnTo>
                  <a:pt x="0" y="1590484"/>
                </a:lnTo>
                <a:lnTo>
                  <a:pt x="0" y="1850993"/>
                </a:lnTo>
                <a:lnTo>
                  <a:pt x="8286941" y="1850993"/>
                </a:lnTo>
                <a:lnTo>
                  <a:pt x="9162479" y="1850993"/>
                </a:lnTo>
                <a:lnTo>
                  <a:pt x="9162479" y="1590484"/>
                </a:lnTo>
                <a:lnTo>
                  <a:pt x="9162479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2B67-1FAD-4EAE-9FBE-AAB807B7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EEF6D6-3CE4-4311-BC49-A7C2ABD4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403728"/>
            <a:ext cx="10515600" cy="510672"/>
          </a:xfrm>
          <a:prstGeom prst="rect">
            <a:avLst/>
          </a:prstGeom>
        </p:spPr>
        <p:txBody>
          <a:bodyPr lIns="36000" rIns="36000" anchor="b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Slide title</a:t>
            </a:r>
            <a:endParaRPr lang="en-AU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8C1D86-51F1-4107-845F-FB555F05FA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850" y="1448554"/>
            <a:ext cx="10515600" cy="4728409"/>
          </a:xfrm>
        </p:spPr>
        <p:txBody>
          <a:bodyPr lIns="36000" rIns="36000"/>
          <a:lstStyle>
            <a:lvl1pPr>
              <a:spcBef>
                <a:spcPts val="600"/>
              </a:spcBef>
              <a:defRPr sz="2000"/>
            </a:lvl1pPr>
            <a:lvl2pPr>
              <a:defRPr sz="1600"/>
            </a:lvl2pPr>
            <a:lvl3pPr>
              <a:spcBef>
                <a:spcPts val="300"/>
              </a:spcBef>
              <a:buClr>
                <a:schemeClr val="accent3"/>
              </a:buClr>
              <a:buSzPct val="120000"/>
              <a:defRPr sz="1400"/>
            </a:lvl3pPr>
            <a:lvl4pPr>
              <a:spcBef>
                <a:spcPts val="300"/>
              </a:spcBef>
              <a:defRPr sz="1400"/>
            </a:lvl4pPr>
          </a:lstStyle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text</a:t>
            </a:r>
          </a:p>
          <a:p>
            <a:pPr lvl="3"/>
            <a:r>
              <a:rPr lang="en-US"/>
              <a:t>Dash text</a:t>
            </a:r>
          </a:p>
        </p:txBody>
      </p:sp>
    </p:spTree>
    <p:extLst>
      <p:ext uri="{BB962C8B-B14F-4D97-AF65-F5344CB8AC3E}">
        <p14:creationId xmlns:p14="http://schemas.microsoft.com/office/powerpoint/2010/main" val="32872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BE28359-EFEF-4F91-B42A-F4131A6CE277}"/>
              </a:ext>
            </a:extLst>
          </p:cNvPr>
          <p:cNvSpPr/>
          <p:nvPr/>
        </p:nvSpPr>
        <p:spPr>
          <a:xfrm>
            <a:off x="0" y="4410319"/>
            <a:ext cx="12191239" cy="2462860"/>
          </a:xfrm>
          <a:custGeom>
            <a:avLst/>
            <a:gdLst>
              <a:gd name="connsiteX0" fmla="*/ 8410099 w 9162478"/>
              <a:gd name="connsiteY0" fmla="*/ 1590484 h 1850993"/>
              <a:gd name="connsiteX1" fmla="*/ 0 w 9162478"/>
              <a:gd name="connsiteY1" fmla="*/ 1590484 h 1850993"/>
              <a:gd name="connsiteX2" fmla="*/ 0 w 9162478"/>
              <a:gd name="connsiteY2" fmla="*/ 1850993 h 1850993"/>
              <a:gd name="connsiteX3" fmla="*/ 8286941 w 9162478"/>
              <a:gd name="connsiteY3" fmla="*/ 1850993 h 1850993"/>
              <a:gd name="connsiteX4" fmla="*/ 9162479 w 9162478"/>
              <a:gd name="connsiteY4" fmla="*/ 1850993 h 1850993"/>
              <a:gd name="connsiteX5" fmla="*/ 9162479 w 9162478"/>
              <a:gd name="connsiteY5" fmla="*/ 1590484 h 1850993"/>
              <a:gd name="connsiteX6" fmla="*/ 9162479 w 9162478"/>
              <a:gd name="connsiteY6" fmla="*/ 0 h 185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478" h="1850993">
                <a:moveTo>
                  <a:pt x="8410099" y="1590484"/>
                </a:moveTo>
                <a:lnTo>
                  <a:pt x="0" y="1590484"/>
                </a:lnTo>
                <a:lnTo>
                  <a:pt x="0" y="1850993"/>
                </a:lnTo>
                <a:lnTo>
                  <a:pt x="8286941" y="1850993"/>
                </a:lnTo>
                <a:lnTo>
                  <a:pt x="9162479" y="1850993"/>
                </a:lnTo>
                <a:lnTo>
                  <a:pt x="9162479" y="1590484"/>
                </a:lnTo>
                <a:lnTo>
                  <a:pt x="9162479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2B67-1FAD-4EAE-9FBE-AAB807B7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E20A3D-DB20-78B7-72C7-352ED2ECD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403729"/>
            <a:ext cx="10515600" cy="510671"/>
          </a:xfrm>
          <a:prstGeom prst="rect">
            <a:avLst/>
          </a:prstGeom>
        </p:spPr>
        <p:txBody>
          <a:bodyPr lIns="36000" rIns="36000" anchor="b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Slide title</a:t>
            </a:r>
            <a:endParaRPr lang="en-AU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C7A4EF-2E2F-F6C4-C6A9-252F2C4170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850" y="1450063"/>
            <a:ext cx="5098421" cy="4726899"/>
          </a:xfrm>
        </p:spPr>
        <p:txBody>
          <a:bodyPr lIns="36000" rIns="36000"/>
          <a:lstStyle>
            <a:lvl1pPr>
              <a:spcBef>
                <a:spcPts val="600"/>
              </a:spcBef>
              <a:defRPr sz="2000"/>
            </a:lvl1pPr>
            <a:lvl2pPr>
              <a:defRPr sz="1600"/>
            </a:lvl2pPr>
            <a:lvl3pPr>
              <a:spcBef>
                <a:spcPts val="300"/>
              </a:spcBef>
              <a:buClr>
                <a:schemeClr val="accent3"/>
              </a:buClr>
              <a:buSzPct val="120000"/>
              <a:defRPr sz="1400"/>
            </a:lvl3pPr>
            <a:lvl4pPr>
              <a:spcBef>
                <a:spcPts val="300"/>
              </a:spcBef>
              <a:defRPr sz="1400"/>
            </a:lvl4pPr>
          </a:lstStyle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text</a:t>
            </a:r>
          </a:p>
          <a:p>
            <a:pPr lvl="3"/>
            <a:r>
              <a:rPr lang="en-US"/>
              <a:t>Dash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9A3BAB-C928-D48D-A631-0EE5352A11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22029" y="1457607"/>
            <a:ext cx="5098421" cy="4726899"/>
          </a:xfrm>
        </p:spPr>
        <p:txBody>
          <a:bodyPr lIns="36000" rIns="36000"/>
          <a:lstStyle>
            <a:lvl1pPr>
              <a:spcBef>
                <a:spcPts val="600"/>
              </a:spcBef>
              <a:defRPr sz="2000"/>
            </a:lvl1pPr>
            <a:lvl2pPr>
              <a:defRPr sz="1600"/>
            </a:lvl2pPr>
            <a:lvl3pPr>
              <a:spcBef>
                <a:spcPts val="300"/>
              </a:spcBef>
              <a:buClr>
                <a:schemeClr val="accent3"/>
              </a:buClr>
              <a:buSzPct val="120000"/>
              <a:defRPr sz="1400"/>
            </a:lvl3pPr>
            <a:lvl4pPr>
              <a:spcBef>
                <a:spcPts val="300"/>
              </a:spcBef>
              <a:defRPr sz="1400"/>
            </a:lvl4pPr>
          </a:lstStyle>
          <a:p>
            <a:pPr lvl="0"/>
            <a:r>
              <a:rPr lang="en-US"/>
              <a:t>Heading text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text</a:t>
            </a:r>
          </a:p>
          <a:p>
            <a:pPr lvl="3"/>
            <a:r>
              <a:rPr lang="en-US"/>
              <a:t>Dash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1D2D05-5E4D-9F28-99CB-91636617BA18}"/>
              </a:ext>
            </a:extLst>
          </p:cNvPr>
          <p:cNvCxnSpPr/>
          <p:nvPr userDrawn="1"/>
        </p:nvCxnSpPr>
        <p:spPr>
          <a:xfrm>
            <a:off x="734289" y="1162019"/>
            <a:ext cx="12858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9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1CB079-AD7C-411B-ACBA-55A7CAD4BB9A}"/>
              </a:ext>
            </a:extLst>
          </p:cNvPr>
          <p:cNvSpPr/>
          <p:nvPr userDrawn="1"/>
        </p:nvSpPr>
        <p:spPr>
          <a:xfrm>
            <a:off x="0" y="4410319"/>
            <a:ext cx="12191239" cy="2462860"/>
          </a:xfrm>
          <a:custGeom>
            <a:avLst/>
            <a:gdLst>
              <a:gd name="connsiteX0" fmla="*/ 8410099 w 9162478"/>
              <a:gd name="connsiteY0" fmla="*/ 1590484 h 1850993"/>
              <a:gd name="connsiteX1" fmla="*/ 0 w 9162478"/>
              <a:gd name="connsiteY1" fmla="*/ 1590484 h 1850993"/>
              <a:gd name="connsiteX2" fmla="*/ 0 w 9162478"/>
              <a:gd name="connsiteY2" fmla="*/ 1850993 h 1850993"/>
              <a:gd name="connsiteX3" fmla="*/ 8286941 w 9162478"/>
              <a:gd name="connsiteY3" fmla="*/ 1850993 h 1850993"/>
              <a:gd name="connsiteX4" fmla="*/ 9162479 w 9162478"/>
              <a:gd name="connsiteY4" fmla="*/ 1850993 h 1850993"/>
              <a:gd name="connsiteX5" fmla="*/ 9162479 w 9162478"/>
              <a:gd name="connsiteY5" fmla="*/ 1590484 h 1850993"/>
              <a:gd name="connsiteX6" fmla="*/ 9162479 w 9162478"/>
              <a:gd name="connsiteY6" fmla="*/ 0 h 185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478" h="1850993">
                <a:moveTo>
                  <a:pt x="8410099" y="1590484"/>
                </a:moveTo>
                <a:lnTo>
                  <a:pt x="0" y="1590484"/>
                </a:lnTo>
                <a:lnTo>
                  <a:pt x="0" y="1850993"/>
                </a:lnTo>
                <a:lnTo>
                  <a:pt x="8286941" y="1850993"/>
                </a:lnTo>
                <a:lnTo>
                  <a:pt x="9162479" y="1850993"/>
                </a:lnTo>
                <a:lnTo>
                  <a:pt x="9162479" y="1590484"/>
                </a:lnTo>
                <a:lnTo>
                  <a:pt x="9162479" y="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8B168-7FB2-4AB4-8615-E3323D901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043" y="1700214"/>
            <a:ext cx="2792594" cy="218232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2400"/>
            </a:lvl1pPr>
          </a:lstStyle>
          <a:p>
            <a:r>
              <a:rPr lang="en-AU"/>
              <a:t>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A3BBD-0FFD-4144-914F-AA1F2A46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047A3-478C-4E7E-BF3D-3786245819C0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F0265D-5F37-461D-873A-5F7694CB57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51263" y="1122363"/>
            <a:ext cx="7626350" cy="4787900"/>
          </a:xfrm>
        </p:spPr>
        <p:txBody>
          <a:bodyPr/>
          <a:lstStyle/>
          <a:p>
            <a:pPr lvl="0"/>
            <a:r>
              <a:rPr lang="en-AU"/>
              <a:t>Insert infographic, chart or diagram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DE4138-CBD2-8749-A423-864C1088C97A}"/>
              </a:ext>
            </a:extLst>
          </p:cNvPr>
          <p:cNvCxnSpPr/>
          <p:nvPr userDrawn="1"/>
        </p:nvCxnSpPr>
        <p:spPr>
          <a:xfrm>
            <a:off x="734289" y="3878056"/>
            <a:ext cx="12858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59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7">
            <a:extLst>
              <a:ext uri="{FF2B5EF4-FFF2-40B4-BE49-F238E27FC236}">
                <a16:creationId xmlns:a16="http://schemas.microsoft.com/office/drawing/2014/main" id="{775F9527-8847-4CD0-8737-8AB9D34244A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9426" y="-526"/>
            <a:ext cx="12232735" cy="6876000"/>
            <a:chOff x="1504923" y="852092"/>
            <a:chExt cx="9163266" cy="515065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BDA9792-586D-4163-8967-2653034E2252}"/>
                </a:ext>
              </a:extLst>
            </p:cNvPr>
            <p:cNvSpPr/>
            <p:nvPr/>
          </p:nvSpPr>
          <p:spPr>
            <a:xfrm>
              <a:off x="1504923" y="852092"/>
              <a:ext cx="9144476" cy="5150262"/>
            </a:xfrm>
            <a:custGeom>
              <a:avLst/>
              <a:gdLst>
                <a:gd name="connsiteX0" fmla="*/ 0 w 9144476"/>
                <a:gd name="connsiteY0" fmla="*/ 0 h 5150262"/>
                <a:gd name="connsiteX1" fmla="*/ 0 w 9144476"/>
                <a:gd name="connsiteY1" fmla="*/ 5150263 h 5150262"/>
                <a:gd name="connsiteX2" fmla="*/ 9144476 w 9144476"/>
                <a:gd name="connsiteY2" fmla="*/ 5150263 h 5150262"/>
                <a:gd name="connsiteX3" fmla="*/ 9144476 w 9144476"/>
                <a:gd name="connsiteY3" fmla="*/ 0 h 5150262"/>
                <a:gd name="connsiteX4" fmla="*/ 0 w 9144476"/>
                <a:gd name="connsiteY4" fmla="*/ 0 h 515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476" h="5150262">
                  <a:moveTo>
                    <a:pt x="0" y="0"/>
                  </a:moveTo>
                  <a:lnTo>
                    <a:pt x="0" y="5150263"/>
                  </a:lnTo>
                  <a:lnTo>
                    <a:pt x="9144476" y="5150263"/>
                  </a:lnTo>
                  <a:lnTo>
                    <a:pt x="91444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5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448F7DB-E829-4AD1-A577-E51664E27CF7}"/>
                </a:ext>
              </a:extLst>
            </p:cNvPr>
            <p:cNvSpPr/>
            <p:nvPr/>
          </p:nvSpPr>
          <p:spPr>
            <a:xfrm>
              <a:off x="7212138" y="852487"/>
              <a:ext cx="3456051" cy="5150262"/>
            </a:xfrm>
            <a:custGeom>
              <a:avLst/>
              <a:gdLst>
                <a:gd name="connsiteX0" fmla="*/ 3456051 w 3456051"/>
                <a:gd name="connsiteY0" fmla="*/ 5150263 h 5150262"/>
                <a:gd name="connsiteX1" fmla="*/ 3456051 w 3456051"/>
                <a:gd name="connsiteY1" fmla="*/ 0 h 5150262"/>
                <a:gd name="connsiteX2" fmla="*/ 0 w 3456051"/>
                <a:gd name="connsiteY2" fmla="*/ 0 h 5150262"/>
                <a:gd name="connsiteX3" fmla="*/ 0 w 3456051"/>
                <a:gd name="connsiteY3" fmla="*/ 1542288 h 5150262"/>
                <a:gd name="connsiteX4" fmla="*/ 1710690 w 3456051"/>
                <a:gd name="connsiteY4" fmla="*/ 5150263 h 5150262"/>
                <a:gd name="connsiteX5" fmla="*/ 3456051 w 3456051"/>
                <a:gd name="connsiteY5" fmla="*/ 5150263 h 515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6051" h="5150262">
                  <a:moveTo>
                    <a:pt x="3456051" y="5150263"/>
                  </a:moveTo>
                  <a:lnTo>
                    <a:pt x="3456051" y="0"/>
                  </a:lnTo>
                  <a:lnTo>
                    <a:pt x="0" y="0"/>
                  </a:lnTo>
                  <a:lnTo>
                    <a:pt x="0" y="1542288"/>
                  </a:lnTo>
                  <a:lnTo>
                    <a:pt x="1710690" y="5150263"/>
                  </a:lnTo>
                  <a:lnTo>
                    <a:pt x="3456051" y="51502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500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53509A-9D7D-46E3-A85D-1EA0458F74EA}"/>
              </a:ext>
            </a:extLst>
          </p:cNvPr>
          <p:cNvCxnSpPr/>
          <p:nvPr userDrawn="1"/>
        </p:nvCxnSpPr>
        <p:spPr>
          <a:xfrm>
            <a:off x="723900" y="2895600"/>
            <a:ext cx="128587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0D3905-A0A0-4F25-9265-A5E96714FF61}"/>
              </a:ext>
            </a:extLst>
          </p:cNvPr>
          <p:cNvSpPr txBox="1"/>
          <p:nvPr userDrawn="1"/>
        </p:nvSpPr>
        <p:spPr>
          <a:xfrm>
            <a:off x="619909" y="3732364"/>
            <a:ext cx="80338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500">
                <a:solidFill>
                  <a:schemeClr val="bg1"/>
                </a:solidFill>
              </a:rPr>
              <a:t>© State of Victoria 2023</a:t>
            </a:r>
          </a:p>
          <a:p>
            <a:pPr lvl="0"/>
            <a:r>
              <a:rPr lang="en-AU" sz="1500">
                <a:solidFill>
                  <a:schemeClr val="bg1"/>
                </a:solidFill>
              </a:rPr>
              <a:t> </a:t>
            </a:r>
          </a:p>
          <a:p>
            <a:pPr lvl="0"/>
            <a:endParaRPr lang="en-AU" sz="1500">
              <a:solidFill>
                <a:schemeClr val="bg1"/>
              </a:solidFill>
            </a:endParaRPr>
          </a:p>
          <a:p>
            <a:pPr lvl="0"/>
            <a:endParaRPr lang="en-AU" sz="1500">
              <a:solidFill>
                <a:schemeClr val="bg1"/>
              </a:solidFill>
            </a:endParaRPr>
          </a:p>
          <a:p>
            <a:pPr lvl="0"/>
            <a:r>
              <a:rPr lang="en-AU" sz="1500">
                <a:solidFill>
                  <a:schemeClr val="bg1"/>
                </a:solidFill>
              </a:rPr>
              <a:t>You are free to re-use this work under a Creative Commons Attribution 4.0 licence, provided you credit the State of Victoria (Department of Treasury and Finance) </a:t>
            </a:r>
            <a:br>
              <a:rPr lang="en-AU" sz="1500">
                <a:solidFill>
                  <a:schemeClr val="bg1"/>
                </a:solidFill>
              </a:rPr>
            </a:br>
            <a:r>
              <a:rPr lang="en-AU" sz="1500">
                <a:solidFill>
                  <a:schemeClr val="bg1"/>
                </a:solidFill>
              </a:rPr>
              <a:t>as author, indicate if changes were made and comply with the other licence terms. The licence does not apply to any branding, including Government logos.</a:t>
            </a:r>
          </a:p>
          <a:p>
            <a:pPr lvl="0"/>
            <a:r>
              <a:rPr lang="en-AU" sz="150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AU" sz="1500">
                <a:solidFill>
                  <a:schemeClr val="bg1"/>
                </a:solidFill>
              </a:rPr>
              <a:t>Copyright queries may be directed to IPpolicy@dtf.vic.gov.au</a:t>
            </a:r>
          </a:p>
          <a:p>
            <a:endParaRPr lang="en-AU" sz="1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C1ACC0-58A2-4609-8AD0-38FC1712E76E}"/>
              </a:ext>
            </a:extLst>
          </p:cNvPr>
          <p:cNvSpPr txBox="1"/>
          <p:nvPr userDrawn="1"/>
        </p:nvSpPr>
        <p:spPr>
          <a:xfrm>
            <a:off x="10058400" y="6134100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bg1"/>
                </a:solidFill>
                <a:latin typeface="+mj-lt"/>
              </a:rPr>
              <a:t>dtf.vic.gov.au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3C1245B0-ED0E-480E-9D8D-8E3F07DB2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134500"/>
            <a:ext cx="1314450" cy="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8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FA145450-FC32-4A90-A66E-73F80D53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57225"/>
            <a:ext cx="10463211" cy="10429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Slide title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FC412-4506-441D-B6E4-5DAD3D8FC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4" y="2168525"/>
            <a:ext cx="10410825" cy="4034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0C251-DDB3-465E-9BED-B0BCB0A67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6157617"/>
            <a:ext cx="441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E047A3-478C-4E7E-BF3D-3786245819C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625AF-52A1-49F4-8A77-5672E2E1BEB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534988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2720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lang="en-AU" sz="2600" b="0" i="0" kern="1200" smtClean="0">
          <a:solidFill>
            <a:schemeClr val="tx1"/>
          </a:solidFill>
          <a:effectLst/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358775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312738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VIC" panose="00000500000000000000" pitchFamily="50" charset="0"/>
        <a:buChar char="−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414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366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135">
          <p15:clr>
            <a:srgbClr val="F26B43"/>
          </p15:clr>
        </p15:guide>
        <p15:guide id="7" pos="937">
          <p15:clr>
            <a:srgbClr val="F26B43"/>
          </p15:clr>
        </p15:guide>
        <p15:guide id="8" pos="4543">
          <p15:clr>
            <a:srgbClr val="F26B43"/>
          </p15:clr>
        </p15:guide>
        <p15:guide id="9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DBBB-42D6-42DB-B8C5-82FD48D21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Victorian Permissions Framework</a:t>
            </a:r>
            <a:endParaRPr lang="en-AU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838DD35-4922-AE52-BD83-EEFFE3103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4973937"/>
            <a:ext cx="5448006" cy="847441"/>
          </a:xfrm>
        </p:spPr>
        <p:txBody>
          <a:bodyPr/>
          <a:lstStyle/>
          <a:p>
            <a:r>
              <a:rPr lang="en-US" dirty="0"/>
              <a:t>Template 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EF065A-6671-F870-5CB6-FFE3D2790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30416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40A5-962E-5913-8F6A-09F49506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58" y="231558"/>
            <a:ext cx="10515600" cy="510671"/>
          </a:xfrm>
        </p:spPr>
        <p:txBody>
          <a:bodyPr/>
          <a:lstStyle/>
          <a:p>
            <a:r>
              <a:rPr lang="en-AU" noProof="0" dirty="0"/>
              <a:t>Victorian Permissions Framework - using the template</a:t>
            </a:r>
            <a:endParaRPr lang="en-AU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98CA6-BE71-53DD-EC9E-78C91C020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987" y="1457069"/>
            <a:ext cx="5098421" cy="4933790"/>
          </a:xfrm>
          <a:ln>
            <a:solidFill>
              <a:schemeClr val="accent3"/>
            </a:solidFill>
          </a:ln>
        </p:spPr>
        <p:txBody>
          <a:bodyPr lIns="108000" tIns="108000" rIns="108000" bIns="108000"/>
          <a:lstStyle/>
          <a:p>
            <a:pPr marL="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dirty="0"/>
              <a:t>Use the following 3-page template to </a:t>
            </a:r>
            <a:r>
              <a:rPr lang="en-US" sz="1200" dirty="0"/>
              <a:t>document key findings and include in briefings and cabinet submissions.</a:t>
            </a:r>
          </a:p>
          <a:p>
            <a:pPr marL="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/>
              <a:t>Share a draft with Department of Treasury and Finance and other government stakeholders to support consultation.</a:t>
            </a:r>
          </a:p>
          <a:p>
            <a:pPr marL="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dirty="0"/>
              <a:t>Suggested approach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Scope reform context and gather background information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Hold workshop(s) with policy and regulatory representation (recommendation - 1.5 hours per guide)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Use the template to document key content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200" dirty="0"/>
              <a:t>Use the completed template to: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support your further engagement 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attach to briefs and submissions.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200" dirty="0"/>
          </a:p>
          <a:p>
            <a:pPr marL="0" lvl="2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200" b="1" dirty="0"/>
              <a:t>Need help? Contact DTF Regulation Group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1D4F8C-030E-7661-0CC0-B0898E941C1C}"/>
              </a:ext>
            </a:extLst>
          </p:cNvPr>
          <p:cNvSpPr txBox="1"/>
          <p:nvPr/>
        </p:nvSpPr>
        <p:spPr>
          <a:xfrm>
            <a:off x="697858" y="1087737"/>
            <a:ext cx="5098421" cy="369333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What is the Victorian Permissions Framework?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0DA5E2-C4A5-6A64-ACE8-FE5B0EC15910}"/>
              </a:ext>
            </a:extLst>
          </p:cNvPr>
          <p:cNvSpPr txBox="1"/>
          <p:nvPr/>
        </p:nvSpPr>
        <p:spPr>
          <a:xfrm>
            <a:off x="6195987" y="1087736"/>
            <a:ext cx="5098421" cy="369333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anchor="ctr">
            <a:noAutofit/>
          </a:bodyPr>
          <a:lstStyle/>
          <a:p>
            <a:r>
              <a:rPr lang="en-AU" sz="1400" b="1" dirty="0">
                <a:solidFill>
                  <a:schemeClr val="bg1"/>
                </a:solidFill>
              </a:rPr>
              <a:t>Documenting how you have applied the framework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D79D96F-0805-635E-44B0-0883E1EBFB43}"/>
              </a:ext>
            </a:extLst>
          </p:cNvPr>
          <p:cNvSpPr txBox="1">
            <a:spLocks/>
          </p:cNvSpPr>
          <p:nvPr/>
        </p:nvSpPr>
        <p:spPr>
          <a:xfrm>
            <a:off x="697857" y="1457069"/>
            <a:ext cx="5098421" cy="4933791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AU" sz="2000" b="0" i="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3587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312738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Font typeface="VIC" panose="00000500000000000000" pitchFamily="50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dirty="0"/>
              <a:t>The Victorian Permissions Framework is a best practice approach to using licences, permits and other permissions as a regulatory tool. </a:t>
            </a:r>
          </a:p>
          <a:p>
            <a:pPr marL="171450" indent="-171450">
              <a:spcAft>
                <a:spcPts val="60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200" dirty="0">
                <a:latin typeface="+mn-lt"/>
              </a:rPr>
              <a:t>Best practice principles and common terms</a:t>
            </a:r>
          </a:p>
          <a:p>
            <a:pPr marL="171450" indent="-171450">
              <a:spcAft>
                <a:spcPts val="60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200" dirty="0">
                <a:latin typeface="+mn-lt"/>
              </a:rPr>
              <a:t>Six-stage process and template to assess and reform existing permissions and design new permissions </a:t>
            </a:r>
          </a:p>
          <a:p>
            <a:pPr marL="171450" indent="-171450">
              <a:spcAft>
                <a:spcPts val="60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200" dirty="0">
                <a:latin typeface="+mn-lt"/>
              </a:rPr>
              <a:t>Resource that complements other Victorian guidance on regulation and regulatory practice</a:t>
            </a:r>
          </a:p>
          <a:p>
            <a:pPr>
              <a:spcAft>
                <a:spcPts val="600"/>
              </a:spcAft>
              <a:buClr>
                <a:schemeClr val="accent3"/>
              </a:buClr>
              <a:buSzPct val="120000"/>
            </a:pPr>
            <a:r>
              <a:rPr lang="en-AU" sz="1200" dirty="0">
                <a:latin typeface="+mn-lt"/>
              </a:rPr>
              <a:t>Available at </a:t>
            </a:r>
            <a:r>
              <a:rPr lang="en-AU" sz="1200" b="1" dirty="0">
                <a:latin typeface="+mn-lt"/>
              </a:rPr>
              <a:t>https://www.vic.gov.au/victorian-permissions-framework-guidance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94E4D6-1344-0369-4997-686F7663F609}"/>
              </a:ext>
            </a:extLst>
          </p:cNvPr>
          <p:cNvGrpSpPr/>
          <p:nvPr/>
        </p:nvGrpSpPr>
        <p:grpSpPr>
          <a:xfrm>
            <a:off x="796901" y="4222191"/>
            <a:ext cx="4900332" cy="2105663"/>
            <a:chOff x="773611" y="3462947"/>
            <a:chExt cx="4900332" cy="210566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7487456-8C5A-F87C-261D-327EB59D8305}"/>
                </a:ext>
              </a:extLst>
            </p:cNvPr>
            <p:cNvCxnSpPr>
              <a:cxnSpLocks/>
            </p:cNvCxnSpPr>
            <p:nvPr/>
          </p:nvCxnSpPr>
          <p:spPr>
            <a:xfrm>
              <a:off x="3526225" y="4221332"/>
              <a:ext cx="677" cy="509751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094A779-11D4-91A6-622F-A2D8D0023CFF}"/>
                </a:ext>
              </a:extLst>
            </p:cNvPr>
            <p:cNvCxnSpPr>
              <a:cxnSpLocks/>
            </p:cNvCxnSpPr>
            <p:nvPr/>
          </p:nvCxnSpPr>
          <p:spPr>
            <a:xfrm>
              <a:off x="1669927" y="4221332"/>
              <a:ext cx="0" cy="51006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A2F4429-61BA-6B1B-879C-4D3A2AB976F8}"/>
                </a:ext>
              </a:extLst>
            </p:cNvPr>
            <p:cNvGrpSpPr/>
            <p:nvPr/>
          </p:nvGrpSpPr>
          <p:grpSpPr>
            <a:xfrm>
              <a:off x="1267705" y="3469047"/>
              <a:ext cx="2815210" cy="752285"/>
              <a:chOff x="1069721" y="2415974"/>
              <a:chExt cx="3150000" cy="75228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1E93739-0D23-E8FF-768B-40D9F307BB98}"/>
                  </a:ext>
                </a:extLst>
              </p:cNvPr>
              <p:cNvSpPr/>
              <p:nvPr/>
            </p:nvSpPr>
            <p:spPr>
              <a:xfrm>
                <a:off x="1069721" y="2420932"/>
                <a:ext cx="3149179" cy="747327"/>
              </a:xfrm>
              <a:prstGeom prst="rect">
                <a:avLst/>
              </a:prstGeom>
              <a:solidFill>
                <a:schemeClr val="bg1"/>
              </a:solidFill>
              <a:ln w="19050" cap="rnd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44000" rIns="108000" bIns="108000" rtlCol="0" anchor="ctr" anchorCtr="0"/>
              <a:lstStyle/>
              <a:p>
                <a:pPr algn="ctr" defTabSz="914349">
                  <a:defRPr/>
                </a:pPr>
                <a:r>
                  <a:rPr lang="en-AU" sz="1200" dirty="0">
                    <a:solidFill>
                      <a:srgbClr val="00264D"/>
                    </a:solidFill>
                  </a:rPr>
                  <a:t>Victorian Permissions </a:t>
                </a:r>
              </a:p>
              <a:p>
                <a:pPr algn="ctr" defTabSz="914349">
                  <a:defRPr/>
                </a:pPr>
                <a:r>
                  <a:rPr lang="en-AU" sz="1200" dirty="0">
                    <a:solidFill>
                      <a:srgbClr val="00264D"/>
                    </a:solidFill>
                  </a:rPr>
                  <a:t>Framework (overview)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690D4D-A04D-2A30-58B3-BCCD24DBBCC8}"/>
                  </a:ext>
                </a:extLst>
              </p:cNvPr>
              <p:cNvSpPr/>
              <p:nvPr/>
            </p:nvSpPr>
            <p:spPr>
              <a:xfrm>
                <a:off x="1069721" y="2415974"/>
                <a:ext cx="3150000" cy="900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52000" bIns="108000" rtlCol="0" anchor="ctr"/>
              <a:lstStyle/>
              <a:p>
                <a:pPr algn="ctr">
                  <a:spcAft>
                    <a:spcPts val="100"/>
                  </a:spcAft>
                </a:pPr>
                <a:endParaRPr lang="en-AU" sz="1000" i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7BF4A48-CD11-4AE8-C12E-B1E7923C94A9}"/>
                </a:ext>
              </a:extLst>
            </p:cNvPr>
            <p:cNvGrpSpPr/>
            <p:nvPr/>
          </p:nvGrpSpPr>
          <p:grpSpPr>
            <a:xfrm>
              <a:off x="2630586" y="4659928"/>
              <a:ext cx="1792424" cy="908682"/>
              <a:chOff x="1071108" y="2401589"/>
              <a:chExt cx="3150000" cy="87036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39E20AA-BEDC-9B96-0923-F93A62AC3C6D}"/>
                  </a:ext>
                </a:extLst>
              </p:cNvPr>
              <p:cNvSpPr/>
              <p:nvPr/>
            </p:nvSpPr>
            <p:spPr>
              <a:xfrm>
                <a:off x="1071108" y="2406549"/>
                <a:ext cx="3149178" cy="865401"/>
              </a:xfrm>
              <a:prstGeom prst="rect">
                <a:avLst/>
              </a:prstGeom>
              <a:solidFill>
                <a:schemeClr val="bg1"/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44000" rIns="108000" bIns="108000" rtlCol="0" anchor="ctr" anchorCtr="0"/>
              <a:lstStyle/>
              <a:p>
                <a:pPr algn="ctr" defTabSz="914349">
                  <a:defRPr/>
                </a:pPr>
                <a:r>
                  <a:rPr lang="en-AU" sz="1200">
                    <a:solidFill>
                      <a:srgbClr val="00264D"/>
                    </a:solidFill>
                  </a:rPr>
                  <a:t> Guide 2 </a:t>
                </a:r>
                <a:br>
                  <a:rPr lang="en-AU" sz="1200">
                    <a:solidFill>
                      <a:srgbClr val="00264D"/>
                    </a:solidFill>
                  </a:rPr>
                </a:br>
                <a:r>
                  <a:rPr lang="en-AU" sz="1200">
                    <a:solidFill>
                      <a:srgbClr val="00264D"/>
                    </a:solidFill>
                  </a:rPr>
                  <a:t>Refining and improving how permissions work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22B0CC1-E147-3E95-4043-67E041F96507}"/>
                  </a:ext>
                </a:extLst>
              </p:cNvPr>
              <p:cNvSpPr/>
              <p:nvPr/>
            </p:nvSpPr>
            <p:spPr>
              <a:xfrm>
                <a:off x="1071108" y="2401589"/>
                <a:ext cx="3150000" cy="862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52000" bIns="108000" rtlCol="0" anchor="ctr"/>
              <a:lstStyle/>
              <a:p>
                <a:pPr algn="ctr">
                  <a:spcAft>
                    <a:spcPts val="100"/>
                  </a:spcAft>
                </a:pPr>
                <a:endParaRPr lang="en-AU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86FF9F9-C8B3-6EEE-E3C3-EB89AB9BE4D6}"/>
                </a:ext>
              </a:extLst>
            </p:cNvPr>
            <p:cNvGrpSpPr/>
            <p:nvPr/>
          </p:nvGrpSpPr>
          <p:grpSpPr>
            <a:xfrm>
              <a:off x="773611" y="4661018"/>
              <a:ext cx="1792424" cy="906301"/>
              <a:chOff x="1071108" y="2401589"/>
              <a:chExt cx="3150000" cy="86808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818C8D7-DF40-1AC4-2DC7-B9CE6D9FA52B}"/>
                  </a:ext>
                </a:extLst>
              </p:cNvPr>
              <p:cNvSpPr/>
              <p:nvPr/>
            </p:nvSpPr>
            <p:spPr>
              <a:xfrm>
                <a:off x="1071108" y="2404268"/>
                <a:ext cx="3149178" cy="865401"/>
              </a:xfrm>
              <a:prstGeom prst="rect">
                <a:avLst/>
              </a:prstGeom>
              <a:solidFill>
                <a:schemeClr val="bg1"/>
              </a:solidFill>
              <a:ln w="19050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144000" rIns="108000" bIns="108000" rtlCol="0" anchor="ctr" anchorCtr="0"/>
              <a:lstStyle/>
              <a:p>
                <a:pPr algn="ctr" defTabSz="914349">
                  <a:defRPr/>
                </a:pPr>
                <a:r>
                  <a:rPr lang="en-AU" sz="1200" dirty="0">
                    <a:solidFill>
                      <a:srgbClr val="00264D"/>
                    </a:solidFill>
                  </a:rPr>
                  <a:t> Guide 1 </a:t>
                </a:r>
                <a:br>
                  <a:rPr lang="en-AU" sz="1200" dirty="0">
                    <a:solidFill>
                      <a:srgbClr val="00264D"/>
                    </a:solidFill>
                  </a:rPr>
                </a:br>
                <a:r>
                  <a:rPr lang="en-AU" sz="1200" dirty="0">
                    <a:solidFill>
                      <a:srgbClr val="00264D"/>
                    </a:solidFill>
                  </a:rPr>
                  <a:t>Designing a fit for purpose permissions scheme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D308683-501E-DD99-FBDE-7BD3B3EE106D}"/>
                  </a:ext>
                </a:extLst>
              </p:cNvPr>
              <p:cNvSpPr/>
              <p:nvPr/>
            </p:nvSpPr>
            <p:spPr>
              <a:xfrm>
                <a:off x="1071108" y="2401589"/>
                <a:ext cx="3150000" cy="862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52000" bIns="108000" rtlCol="0" anchor="ctr"/>
              <a:lstStyle/>
              <a:p>
                <a:pPr algn="ctr">
                  <a:spcAft>
                    <a:spcPts val="100"/>
                  </a:spcAft>
                </a:pPr>
                <a:endParaRPr lang="en-AU" sz="1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E196F1F-4065-D79C-0DA6-0C3FDEF618F1}"/>
                </a:ext>
              </a:extLst>
            </p:cNvPr>
            <p:cNvSpPr txBox="1"/>
            <p:nvPr/>
          </p:nvSpPr>
          <p:spPr>
            <a:xfrm>
              <a:off x="4281697" y="3462947"/>
              <a:ext cx="1392246" cy="76944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Examples, links to tools, glossary, features of permissions</a:t>
              </a: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C8DFD4DB-F45C-0CE3-5846-49E4DF9BF18D}"/>
                </a:ext>
              </a:extLst>
            </p:cNvPr>
            <p:cNvSpPr/>
            <p:nvPr/>
          </p:nvSpPr>
          <p:spPr>
            <a:xfrm>
              <a:off x="4082181" y="3702462"/>
              <a:ext cx="189586" cy="295181"/>
            </a:xfrm>
            <a:prstGeom prst="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7A64D0-130A-8168-E1B8-82ABB2FC9722}"/>
                </a:ext>
              </a:extLst>
            </p:cNvPr>
            <p:cNvSpPr txBox="1"/>
            <p:nvPr/>
          </p:nvSpPr>
          <p:spPr>
            <a:xfrm>
              <a:off x="4592430" y="4845472"/>
              <a:ext cx="1078586" cy="60016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Step-by-step and key questions</a:t>
              </a: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F7E9A8D5-494E-F33A-299D-1850CCE1BDB9}"/>
                </a:ext>
              </a:extLst>
            </p:cNvPr>
            <p:cNvSpPr/>
            <p:nvPr/>
          </p:nvSpPr>
          <p:spPr>
            <a:xfrm>
              <a:off x="4413818" y="4997964"/>
              <a:ext cx="189586" cy="295181"/>
            </a:xfrm>
            <a:prstGeom prst="left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15628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40A5-962E-5913-8F6A-09F49506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 dirty="0"/>
              <a:t>Victorian Permissions Framework</a:t>
            </a:r>
            <a:br>
              <a:rPr lang="en-AU" noProof="0" dirty="0"/>
            </a:br>
            <a:r>
              <a:rPr lang="en-AU" sz="2000" noProof="0" dirty="0"/>
              <a:t>Summary assessment – [insert subject title] </a:t>
            </a:r>
            <a:endParaRPr lang="en-AU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98CA6-BE71-53DD-EC9E-78C91C020A0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3"/>
            </a:solidFill>
          </a:ln>
        </p:spPr>
        <p:txBody>
          <a:bodyPr lIns="108000" tIns="108000" rIns="108000" bIns="108000"/>
          <a:lstStyle/>
          <a:p>
            <a:r>
              <a:rPr lang="en-AU" dirty="0"/>
              <a:t>Context</a:t>
            </a:r>
          </a:p>
          <a:p>
            <a:pPr lvl="2"/>
            <a:r>
              <a:rPr lang="en-US" dirty="0"/>
              <a:t>Current regulatory arrangements and problems prompting review. 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733C9-6DCA-FD03-F7B0-7D6A54B5C3D0}"/>
              </a:ext>
            </a:extLst>
          </p:cNvPr>
          <p:cNvSpPr>
            <a:spLocks noGrp="1"/>
          </p:cNvSpPr>
          <p:nvPr>
            <p:ph idx="13"/>
          </p:nvPr>
        </p:nvSpPr>
        <p:spPr>
          <a:ln>
            <a:solidFill>
              <a:schemeClr val="accent3"/>
            </a:solidFill>
          </a:ln>
        </p:spPr>
        <p:txBody>
          <a:bodyPr lIns="108000" tIns="108000" rIns="108000" bIns="108000"/>
          <a:lstStyle/>
          <a:p>
            <a:r>
              <a:rPr lang="en-AU" dirty="0"/>
              <a:t>Conclusions and recommendations</a:t>
            </a:r>
          </a:p>
          <a:p>
            <a:pPr lvl="2"/>
            <a:r>
              <a:rPr lang="en-AU" dirty="0"/>
              <a:t>Outline key findings and proposals for reform</a:t>
            </a:r>
            <a:r>
              <a:rPr lang="en-US" dirty="0"/>
              <a:t>. </a:t>
            </a:r>
            <a:endParaRPr lang="en-AU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A932D-776E-659A-3198-5A164B14BFEB}"/>
              </a:ext>
            </a:extLst>
          </p:cNvPr>
          <p:cNvSpPr txBox="1"/>
          <p:nvPr/>
        </p:nvSpPr>
        <p:spPr>
          <a:xfrm>
            <a:off x="7667544" y="34397"/>
            <a:ext cx="45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32B39"/>
                </a:solidFill>
                <a:effectLst/>
                <a:uLnTx/>
                <a:uFillTx/>
                <a:latin typeface="VIC"/>
                <a:ea typeface="+mn-ea"/>
                <a:cs typeface="+mn-cs"/>
              </a:rPr>
              <a:t>[Permissions Framework Template - 1]</a:t>
            </a:r>
          </a:p>
        </p:txBody>
      </p:sp>
    </p:spTree>
    <p:extLst>
      <p:ext uri="{BB962C8B-B14F-4D97-AF65-F5344CB8AC3E}">
        <p14:creationId xmlns:p14="http://schemas.microsoft.com/office/powerpoint/2010/main" val="114934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5C07F1-1C63-4152-9765-C6F2A5F6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Applying the Permissions Framework – Stages 1 to 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1E6BB70-3AF7-3819-9A0A-3959AF4F9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91972"/>
              </p:ext>
            </p:extLst>
          </p:nvPr>
        </p:nvGraphicFramePr>
        <p:xfrm>
          <a:off x="704850" y="1340434"/>
          <a:ext cx="10515600" cy="4720191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450242">
                  <a:extLst>
                    <a:ext uri="{9D8B030D-6E8A-4147-A177-3AD203B41FA5}">
                      <a16:colId xmlns:a16="http://schemas.microsoft.com/office/drawing/2014/main" val="2845884124"/>
                    </a:ext>
                  </a:extLst>
                </a:gridCol>
                <a:gridCol w="8065358">
                  <a:extLst>
                    <a:ext uri="{9D8B030D-6E8A-4147-A177-3AD203B41FA5}">
                      <a16:colId xmlns:a16="http://schemas.microsoft.com/office/drawing/2014/main" val="1599167982"/>
                    </a:ext>
                  </a:extLst>
                </a:gridCol>
              </a:tblGrid>
              <a:tr h="400191">
                <a:tc>
                  <a:txBody>
                    <a:bodyPr/>
                    <a:lstStyle/>
                    <a:p>
                      <a:r>
                        <a:rPr lang="en-US" sz="1400" dirty="0"/>
                        <a:t>Findings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Rationale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302124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None/>
                      </a:pPr>
                      <a:r>
                        <a:rPr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</a:rPr>
                        <a:t>Stage 1 – Understand problems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48252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None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</a:rPr>
                        <a:t>Stage 2 – Consider available tools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None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2B3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182245" marR="0" lvl="0" indent="-18224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972193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None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</a:rPr>
                        <a:t>Stage 3 – Select permissions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2B3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None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32B3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182245" marR="0" lvl="0" indent="-18224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8921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C699AE-3D1D-8A75-E146-79974B0F56AD}"/>
              </a:ext>
            </a:extLst>
          </p:cNvPr>
          <p:cNvSpPr txBox="1"/>
          <p:nvPr/>
        </p:nvSpPr>
        <p:spPr>
          <a:xfrm>
            <a:off x="7667544" y="34397"/>
            <a:ext cx="45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32B39"/>
                </a:solidFill>
                <a:effectLst/>
                <a:uLnTx/>
                <a:uFillTx/>
                <a:latin typeface="VIC"/>
                <a:ea typeface="+mn-ea"/>
                <a:cs typeface="+mn-cs"/>
              </a:rPr>
              <a:t>[Permissions Framework Template - 2]</a:t>
            </a:r>
          </a:p>
        </p:txBody>
      </p:sp>
    </p:spTree>
    <p:extLst>
      <p:ext uri="{BB962C8B-B14F-4D97-AF65-F5344CB8AC3E}">
        <p14:creationId xmlns:p14="http://schemas.microsoft.com/office/powerpoint/2010/main" val="378094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5C07F1-1C63-4152-9765-C6F2A5F6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Applying the Permissions Framework – Stages 4 to 6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0E8C08-B64F-4390-A88F-2F1B6E62A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AU"/>
          </a:p>
          <a:p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A480BB-7D7F-A079-81F2-3DD87FB0C255}"/>
              </a:ext>
            </a:extLst>
          </p:cNvPr>
          <p:cNvSpPr/>
          <p:nvPr/>
        </p:nvSpPr>
        <p:spPr>
          <a:xfrm>
            <a:off x="638175" y="1703521"/>
            <a:ext cx="1409695" cy="207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IC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1E6BB70-3AF7-3819-9A0A-3959AF4F9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73203"/>
              </p:ext>
            </p:extLst>
          </p:nvPr>
        </p:nvGraphicFramePr>
        <p:xfrm>
          <a:off x="701246" y="1344013"/>
          <a:ext cx="10515600" cy="470997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474955">
                  <a:extLst>
                    <a:ext uri="{9D8B030D-6E8A-4147-A177-3AD203B41FA5}">
                      <a16:colId xmlns:a16="http://schemas.microsoft.com/office/drawing/2014/main" val="2845884124"/>
                    </a:ext>
                  </a:extLst>
                </a:gridCol>
                <a:gridCol w="8040645">
                  <a:extLst>
                    <a:ext uri="{9D8B030D-6E8A-4147-A177-3AD203B41FA5}">
                      <a16:colId xmlns:a16="http://schemas.microsoft.com/office/drawing/2014/main" val="1599167982"/>
                    </a:ext>
                  </a:extLst>
                </a:gridCol>
              </a:tblGrid>
              <a:tr h="389974">
                <a:tc>
                  <a:txBody>
                    <a:bodyPr/>
                    <a:lstStyle/>
                    <a:p>
                      <a:r>
                        <a:rPr lang="en-US" sz="1400" dirty="0"/>
                        <a:t>Findings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Rationale</a:t>
                      </a:r>
                      <a:endParaRPr lang="en-A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9302124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None/>
                      </a:pPr>
                      <a:r>
                        <a:rPr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</a:rPr>
                        <a:t>Stage 4 – Design features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48252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None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</a:rPr>
                        <a:t>Stage 5 – Administer effectively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182245" marR="0" lvl="0" indent="-18224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972193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None/>
                      </a:pPr>
                      <a:r>
                        <a:rPr kumimoji="0" lang="en-US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</a:rPr>
                        <a:t>Stage 6 – Evaluate outcomes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32B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[key finding / reform]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XX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89217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906887F-20D8-DB28-9217-9C157591A83D}"/>
              </a:ext>
            </a:extLst>
          </p:cNvPr>
          <p:cNvSpPr txBox="1"/>
          <p:nvPr/>
        </p:nvSpPr>
        <p:spPr>
          <a:xfrm>
            <a:off x="7667544" y="34397"/>
            <a:ext cx="45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232B39"/>
                </a:solidFill>
                <a:effectLst/>
                <a:uLnTx/>
                <a:uFillTx/>
                <a:latin typeface="VIC"/>
                <a:ea typeface="+mn-ea"/>
                <a:cs typeface="+mn-cs"/>
              </a:rPr>
              <a:t>[Permissions Framework Template - 3]</a:t>
            </a:r>
          </a:p>
        </p:txBody>
      </p:sp>
    </p:spTree>
    <p:extLst>
      <p:ext uri="{BB962C8B-B14F-4D97-AF65-F5344CB8AC3E}">
        <p14:creationId xmlns:p14="http://schemas.microsoft.com/office/powerpoint/2010/main" val="27558103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TF - Economic">
      <a:dk1>
        <a:srgbClr val="232B39"/>
      </a:dk1>
      <a:lt1>
        <a:sysClr val="window" lastClr="FFFFFF"/>
      </a:lt1>
      <a:dk2>
        <a:srgbClr val="3A3467"/>
      </a:dk2>
      <a:lt2>
        <a:srgbClr val="C6E8CE"/>
      </a:lt2>
      <a:accent1>
        <a:srgbClr val="5BBD74"/>
      </a:accent1>
      <a:accent2>
        <a:srgbClr val="7CCA90"/>
      </a:accent2>
      <a:accent3>
        <a:srgbClr val="4C9E61"/>
      </a:accent3>
      <a:accent4>
        <a:srgbClr val="D3D5D7"/>
      </a:accent4>
      <a:accent5>
        <a:srgbClr val="0072CE"/>
      </a:accent5>
      <a:accent6>
        <a:srgbClr val="D4E15F"/>
      </a:accent6>
      <a:hlink>
        <a:srgbClr val="53565A"/>
      </a:hlink>
      <a:folHlink>
        <a:srgbClr val="999999"/>
      </a:folHlink>
    </a:clrScheme>
    <a:fontScheme name="Brand Vi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TF PowerPoint.potx" id="{640805C2-40A8-40B4-B70B-79F502B5C84E}" vid="{E2C31ED9-2F87-4A71-9885-1ACBE8925B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dproject_x003f_ xmlns="5eb4bef6-6985-4eb7-8aaf-b5ddd6156aef">false</Completedproject_x003f_>
    <lcf76f155ced4ddcb4097134ff3c332f xmlns="5eb4bef6-6985-4eb7-8aaf-b5ddd6156aef">
      <Terms xmlns="http://schemas.microsoft.com/office/infopath/2007/PartnerControls"/>
    </lcf76f155ced4ddcb4097134ff3c332f>
    <TaxCatchAll xmlns="f305cd00-e3cf-408a-b281-f2a2cee4090f" xsi:nil="true"/>
    <SharedWithUsers xmlns="f305cd00-e3cf-408a-b281-f2a2cee4090f">
      <UserInfo>
        <DisplayName>Jason J Knight (DTF)</DisplayName>
        <AccountId>32</AccountId>
        <AccountType/>
      </UserInfo>
      <UserInfo>
        <DisplayName>Clea Wiebenga (DTF)</DisplayName>
        <AccountId>27</AccountId>
        <AccountType/>
      </UserInfo>
      <UserInfo>
        <DisplayName>Helena Worthington (DTF)</DisplayName>
        <AccountId>586</AccountId>
        <AccountType/>
      </UserInfo>
      <UserInfo>
        <DisplayName>Anne Cole (DTF)</DisplayName>
        <AccountId>105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0834B273EA344A951C392B0BA299D9" ma:contentTypeVersion="24" ma:contentTypeDescription="Create a new document." ma:contentTypeScope="" ma:versionID="941915568f6bef4705be5a32fb051cd4">
  <xsd:schema xmlns:xsd="http://www.w3.org/2001/XMLSchema" xmlns:xs="http://www.w3.org/2001/XMLSchema" xmlns:p="http://schemas.microsoft.com/office/2006/metadata/properties" xmlns:ns2="5eb4bef6-6985-4eb7-8aaf-b5ddd6156aef" xmlns:ns3="f305cd00-e3cf-408a-b281-f2a2cee4090f" targetNamespace="http://schemas.microsoft.com/office/2006/metadata/properties" ma:root="true" ma:fieldsID="1b1273af80745cccb07eef7c70e6f889" ns2:_="" ns3:_="">
    <xsd:import namespace="5eb4bef6-6985-4eb7-8aaf-b5ddd6156aef"/>
    <xsd:import namespace="f305cd00-e3cf-408a-b281-f2a2cee409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Completedproject_x003f_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4bef6-6985-4eb7-8aaf-b5ddd6156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92314e-c97d-49c1-8ae7-4cb6e1c4f9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pletedproject_x003f_" ma:index="25" nillable="true" ma:displayName="Completed project?" ma:default="0" ma:format="Dropdown" ma:internalName="Completedproject_x003f_">
      <xsd:simpleType>
        <xsd:restriction base="dms:Boolea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cd00-e3cf-408a-b281-f2a2cee4090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0766af-e4d0-4832-afd4-d1e79d266ef3}" ma:internalName="TaxCatchAll" ma:showField="CatchAllData" ma:web="f305cd00-e3cf-408a-b281-f2a2cee409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99CF80-83BE-43B9-9277-48E927F438EC}">
  <ds:schemaRefs>
    <ds:schemaRef ds:uri="http://purl.org/dc/elements/1.1/"/>
    <ds:schemaRef ds:uri="http://schemas.microsoft.com/office/infopath/2007/PartnerControls"/>
    <ds:schemaRef ds:uri="5eb4bef6-6985-4eb7-8aaf-b5ddd6156aef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305cd00-e3cf-408a-b281-f2a2cee4090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0C2BDD-3901-4F99-9304-E903C499F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b4bef6-6985-4eb7-8aaf-b5ddd6156aef"/>
    <ds:schemaRef ds:uri="f305cd00-e3cf-408a-b281-f2a2cee40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5CCC40-B8F9-4747-ACDE-58A89BBEEF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421</Words>
  <Application>Microsoft Office PowerPoint</Application>
  <PresentationFormat>Widescreen</PresentationFormat>
  <Paragraphs>78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VIC</vt:lpstr>
      <vt:lpstr>VIC SemiBold</vt:lpstr>
      <vt:lpstr>1_Office Theme</vt:lpstr>
      <vt:lpstr>Victorian Permissions Framework</vt:lpstr>
      <vt:lpstr>Victorian Permissions Framework - using the template</vt:lpstr>
      <vt:lpstr>Victorian Permissions Framework Summary assessment – [insert subject title] </vt:lpstr>
      <vt:lpstr>Applying the Permissions Framework – Stages 1 to 3</vt:lpstr>
      <vt:lpstr>Applying the Permissions Framework – Stages 4 to 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 Permissions Framework</dc:title>
  <dc:creator>Anne Cole (DTF)</dc:creator>
  <cp:lastModifiedBy>Anne Cole (DTF)</cp:lastModifiedBy>
  <cp:revision>2</cp:revision>
  <dcterms:created xsi:type="dcterms:W3CDTF">2024-02-18T23:28:35Z</dcterms:created>
  <dcterms:modified xsi:type="dcterms:W3CDTF">2024-03-04T05:59:18Z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58ebbd-6c5e-441f-bfc9-4eb8c11e3978_Enabled">
    <vt:lpwstr>true</vt:lpwstr>
  </property>
  <property fmtid="{D5CDD505-2E9C-101B-9397-08002B2CF9AE}" pid="3" name="MSIP_Label_7158ebbd-6c5e-441f-bfc9-4eb8c11e3978_SetDate">
    <vt:lpwstr>2024-02-19T03:48:09Z</vt:lpwstr>
  </property>
  <property fmtid="{D5CDD505-2E9C-101B-9397-08002B2CF9AE}" pid="4" name="MSIP_Label_7158ebbd-6c5e-441f-bfc9-4eb8c11e3978_Method">
    <vt:lpwstr>Privileged</vt:lpwstr>
  </property>
  <property fmtid="{D5CDD505-2E9C-101B-9397-08002B2CF9AE}" pid="5" name="MSIP_Label_7158ebbd-6c5e-441f-bfc9-4eb8c11e3978_Name">
    <vt:lpwstr>7158ebbd-6c5e-441f-bfc9-4eb8c11e3978</vt:lpwstr>
  </property>
  <property fmtid="{D5CDD505-2E9C-101B-9397-08002B2CF9AE}" pid="6" name="MSIP_Label_7158ebbd-6c5e-441f-bfc9-4eb8c11e3978_SiteId">
    <vt:lpwstr>722ea0be-3e1c-4b11-ad6f-9401d6856e24</vt:lpwstr>
  </property>
  <property fmtid="{D5CDD505-2E9C-101B-9397-08002B2CF9AE}" pid="7" name="MSIP_Label_7158ebbd-6c5e-441f-bfc9-4eb8c11e3978_ActionId">
    <vt:lpwstr>246a48ba-f1f1-493e-bcae-ce0a13ea63ff</vt:lpwstr>
  </property>
  <property fmtid="{D5CDD505-2E9C-101B-9397-08002B2CF9AE}" pid="8" name="MSIP_Label_7158ebbd-6c5e-441f-bfc9-4eb8c11e3978_ContentBits">
    <vt:lpwstr>2</vt:lpwstr>
  </property>
  <property fmtid="{D5CDD505-2E9C-101B-9397-08002B2CF9AE}" pid="9" name="ClassificationContentMarkingFooterLocations">
    <vt:lpwstr>1_Office Theme:4</vt:lpwstr>
  </property>
  <property fmtid="{D5CDD505-2E9C-101B-9397-08002B2CF9AE}" pid="10" name="ClassificationContentMarkingFooterText">
    <vt:lpwstr>OFFICIAL</vt:lpwstr>
  </property>
  <property fmtid="{D5CDD505-2E9C-101B-9397-08002B2CF9AE}" pid="11" name="ContentTypeId">
    <vt:lpwstr>0x010100BA0834B273EA344A951C392B0BA299D9</vt:lpwstr>
  </property>
  <property fmtid="{D5CDD505-2E9C-101B-9397-08002B2CF9AE}" pid="12" name="MediaServiceImageTags">
    <vt:lpwstr/>
  </property>
</Properties>
</file>