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2" r:id="rId6"/>
  </p:sldMasterIdLst>
  <p:notesMasterIdLst>
    <p:notesMasterId r:id="rId55"/>
  </p:notesMasterIdLst>
  <p:sldIdLst>
    <p:sldId id="3491" r:id="rId7"/>
    <p:sldId id="3488" r:id="rId8"/>
    <p:sldId id="3557" r:id="rId9"/>
    <p:sldId id="3494" r:id="rId10"/>
    <p:sldId id="3544" r:id="rId11"/>
    <p:sldId id="3539" r:id="rId12"/>
    <p:sldId id="3558" r:id="rId13"/>
    <p:sldId id="3502" r:id="rId14"/>
    <p:sldId id="3520" r:id="rId15"/>
    <p:sldId id="3504" r:id="rId16"/>
    <p:sldId id="3542" r:id="rId17"/>
    <p:sldId id="3559" r:id="rId18"/>
    <p:sldId id="3505" r:id="rId19"/>
    <p:sldId id="3545" r:id="rId20"/>
    <p:sldId id="260" r:id="rId21"/>
    <p:sldId id="3546" r:id="rId22"/>
    <p:sldId id="3522" r:id="rId23"/>
    <p:sldId id="3547" r:id="rId24"/>
    <p:sldId id="3509" r:id="rId25"/>
    <p:sldId id="3523" r:id="rId26"/>
    <p:sldId id="3548" r:id="rId27"/>
    <p:sldId id="3549" r:id="rId28"/>
    <p:sldId id="3543" r:id="rId29"/>
    <p:sldId id="3550" r:id="rId30"/>
    <p:sldId id="3526" r:id="rId31"/>
    <p:sldId id="3525" r:id="rId32"/>
    <p:sldId id="3527" r:id="rId33"/>
    <p:sldId id="3528" r:id="rId34"/>
    <p:sldId id="3529" r:id="rId35"/>
    <p:sldId id="3516" r:id="rId36"/>
    <p:sldId id="3551" r:id="rId37"/>
    <p:sldId id="3510" r:id="rId38"/>
    <p:sldId id="3530" r:id="rId39"/>
    <p:sldId id="3531" r:id="rId40"/>
    <p:sldId id="3511" r:id="rId41"/>
    <p:sldId id="3552" r:id="rId42"/>
    <p:sldId id="3532" r:id="rId43"/>
    <p:sldId id="3512" r:id="rId44"/>
    <p:sldId id="3534" r:id="rId45"/>
    <p:sldId id="3535" r:id="rId46"/>
    <p:sldId id="3513" r:id="rId47"/>
    <p:sldId id="3506" r:id="rId48"/>
    <p:sldId id="3537" r:id="rId49"/>
    <p:sldId id="3553" r:id="rId50"/>
    <p:sldId id="3554" r:id="rId51"/>
    <p:sldId id="3555" r:id="rId52"/>
    <p:sldId id="3556" r:id="rId53"/>
    <p:sldId id="349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C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1BE8E0-0CD4-48E9-8D6E-B472B82894AD}" v="1" dt="2023-09-04T01:50:58.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93690" autoAdjust="0"/>
  </p:normalViewPr>
  <p:slideViewPr>
    <p:cSldViewPr snapToGrid="0">
      <p:cViewPr varScale="1">
        <p:scale>
          <a:sx n="66" d="100"/>
          <a:sy n="66" d="100"/>
        </p:scale>
        <p:origin x="516" y="32"/>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1.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Kaighin" userId="dc413ba7-0dd2-4d21-b722-157a4f5e60e9" providerId="ADAL" clId="{651BE8E0-0CD4-48E9-8D6E-B472B82894AD}"/>
    <pc:docChg chg="modSld">
      <pc:chgData name="Andrew Kaighin" userId="dc413ba7-0dd2-4d21-b722-157a4f5e60e9" providerId="ADAL" clId="{651BE8E0-0CD4-48E9-8D6E-B472B82894AD}" dt="2023-09-04T21:22:57.957" v="10" actId="20577"/>
      <pc:docMkLst>
        <pc:docMk/>
      </pc:docMkLst>
      <pc:sldChg chg="modSp mod">
        <pc:chgData name="Andrew Kaighin" userId="dc413ba7-0dd2-4d21-b722-157a4f5e60e9" providerId="ADAL" clId="{651BE8E0-0CD4-48E9-8D6E-B472B82894AD}" dt="2023-09-04T21:22:57.957" v="10" actId="20577"/>
        <pc:sldMkLst>
          <pc:docMk/>
          <pc:sldMk cId="3210130820" sldId="3557"/>
        </pc:sldMkLst>
        <pc:spChg chg="mod">
          <ac:chgData name="Andrew Kaighin" userId="dc413ba7-0dd2-4d21-b722-157a4f5e60e9" providerId="ADAL" clId="{651BE8E0-0CD4-48E9-8D6E-B472B82894AD}" dt="2023-09-04T21:22:57.957" v="10" actId="20577"/>
          <ac:spMkLst>
            <pc:docMk/>
            <pc:sldMk cId="3210130820" sldId="3557"/>
            <ac:spMk id="42" creationId="{DBF59FBA-869F-C148-A170-1476740326FD}"/>
          </ac:spMkLst>
        </pc:spChg>
      </pc:sldChg>
      <pc:sldChg chg="modSp mod">
        <pc:chgData name="Andrew Kaighin" userId="dc413ba7-0dd2-4d21-b722-157a4f5e60e9" providerId="ADAL" clId="{651BE8E0-0CD4-48E9-8D6E-B472B82894AD}" dt="2023-09-04T01:51:06.096" v="3" actId="2711"/>
        <pc:sldMkLst>
          <pc:docMk/>
          <pc:sldMk cId="2131691154" sldId="3558"/>
        </pc:sldMkLst>
        <pc:spChg chg="mod">
          <ac:chgData name="Andrew Kaighin" userId="dc413ba7-0dd2-4d21-b722-157a4f5e60e9" providerId="ADAL" clId="{651BE8E0-0CD4-48E9-8D6E-B472B82894AD}" dt="2023-09-04T01:51:06.096" v="3" actId="2711"/>
          <ac:spMkLst>
            <pc:docMk/>
            <pc:sldMk cId="2131691154" sldId="3558"/>
            <ac:spMk id="11" creationId="{3F6BC28E-1B52-4565-D34D-A565165A4AD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F2A84B-A656-42B3-86FB-C85807C6EB4E}" type="datetimeFigureOut">
              <a:rPr lang="en-AU" smtClean="0"/>
              <a:t>5/09/2023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AEABBF-5BE6-4A4A-9B42-5379D374AFB9}" type="slidenum">
              <a:rPr lang="en-AU" smtClean="0"/>
              <a:t>‹#›</a:t>
            </a:fld>
            <a:endParaRPr lang="en-AU"/>
          </a:p>
        </p:txBody>
      </p:sp>
    </p:spTree>
    <p:extLst>
      <p:ext uri="{BB962C8B-B14F-4D97-AF65-F5344CB8AC3E}">
        <p14:creationId xmlns:p14="http://schemas.microsoft.com/office/powerpoint/2010/main" val="3553641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1</a:t>
            </a:fld>
            <a:endParaRPr lang="en-AU"/>
          </a:p>
        </p:txBody>
      </p:sp>
    </p:spTree>
    <p:extLst>
      <p:ext uri="{BB962C8B-B14F-4D97-AF65-F5344CB8AC3E}">
        <p14:creationId xmlns:p14="http://schemas.microsoft.com/office/powerpoint/2010/main" val="3692980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12</a:t>
            </a:fld>
            <a:endParaRPr lang="en-AU"/>
          </a:p>
        </p:txBody>
      </p:sp>
    </p:spTree>
    <p:extLst>
      <p:ext uri="{BB962C8B-B14F-4D97-AF65-F5344CB8AC3E}">
        <p14:creationId xmlns:p14="http://schemas.microsoft.com/office/powerpoint/2010/main" val="4179846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14</a:t>
            </a:fld>
            <a:endParaRPr lang="en-AU"/>
          </a:p>
        </p:txBody>
      </p:sp>
    </p:spTree>
    <p:extLst>
      <p:ext uri="{BB962C8B-B14F-4D97-AF65-F5344CB8AC3E}">
        <p14:creationId xmlns:p14="http://schemas.microsoft.com/office/powerpoint/2010/main" val="346626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Bef>
                <a:spcPts val="600"/>
              </a:spcBef>
              <a:spcAft>
                <a:spcPts val="600"/>
              </a:spcAft>
              <a:buFont typeface="Wingdings" panose="05000000000000000000" pitchFamily="2" charset="2"/>
              <a:buNone/>
            </a:pPr>
            <a:endParaRPr lang="en-US" sz="1200" dirty="0">
              <a:latin typeface="+mn-lt"/>
            </a:endParaRPr>
          </a:p>
        </p:txBody>
      </p:sp>
      <p:sp>
        <p:nvSpPr>
          <p:cNvPr id="4" name="Slide Number Placeholder 3"/>
          <p:cNvSpPr>
            <a:spLocks noGrp="1"/>
          </p:cNvSpPr>
          <p:nvPr>
            <p:ph type="sldNum" sz="quarter" idx="5"/>
          </p:nvPr>
        </p:nvSpPr>
        <p:spPr/>
        <p:txBody>
          <a:bodyPr/>
          <a:lstStyle/>
          <a:p>
            <a:fld id="{92AEABBF-5BE6-4A4A-9B42-5379D374AFB9}" type="slidenum">
              <a:rPr lang="en-AU" smtClean="0"/>
              <a:t>15</a:t>
            </a:fld>
            <a:endParaRPr lang="en-AU"/>
          </a:p>
        </p:txBody>
      </p:sp>
    </p:spTree>
    <p:extLst>
      <p:ext uri="{BB962C8B-B14F-4D97-AF65-F5344CB8AC3E}">
        <p14:creationId xmlns:p14="http://schemas.microsoft.com/office/powerpoint/2010/main" val="359202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16</a:t>
            </a:fld>
            <a:endParaRPr lang="en-AU"/>
          </a:p>
        </p:txBody>
      </p:sp>
    </p:spTree>
    <p:extLst>
      <p:ext uri="{BB962C8B-B14F-4D97-AF65-F5344CB8AC3E}">
        <p14:creationId xmlns:p14="http://schemas.microsoft.com/office/powerpoint/2010/main" val="2296707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17</a:t>
            </a:fld>
            <a:endParaRPr lang="en-AU"/>
          </a:p>
        </p:txBody>
      </p:sp>
    </p:spTree>
    <p:extLst>
      <p:ext uri="{BB962C8B-B14F-4D97-AF65-F5344CB8AC3E}">
        <p14:creationId xmlns:p14="http://schemas.microsoft.com/office/powerpoint/2010/main" val="1176198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18</a:t>
            </a:fld>
            <a:endParaRPr lang="en-AU"/>
          </a:p>
        </p:txBody>
      </p:sp>
    </p:spTree>
    <p:extLst>
      <p:ext uri="{BB962C8B-B14F-4D97-AF65-F5344CB8AC3E}">
        <p14:creationId xmlns:p14="http://schemas.microsoft.com/office/powerpoint/2010/main" val="552012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20</a:t>
            </a:fld>
            <a:endParaRPr lang="en-AU"/>
          </a:p>
        </p:txBody>
      </p:sp>
    </p:spTree>
    <p:extLst>
      <p:ext uri="{BB962C8B-B14F-4D97-AF65-F5344CB8AC3E}">
        <p14:creationId xmlns:p14="http://schemas.microsoft.com/office/powerpoint/2010/main" val="2419210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21</a:t>
            </a:fld>
            <a:endParaRPr lang="en-AU"/>
          </a:p>
        </p:txBody>
      </p:sp>
    </p:spTree>
    <p:extLst>
      <p:ext uri="{BB962C8B-B14F-4D97-AF65-F5344CB8AC3E}">
        <p14:creationId xmlns:p14="http://schemas.microsoft.com/office/powerpoint/2010/main" val="443877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22</a:t>
            </a:fld>
            <a:endParaRPr lang="en-AU"/>
          </a:p>
        </p:txBody>
      </p:sp>
    </p:spTree>
    <p:extLst>
      <p:ext uri="{BB962C8B-B14F-4D97-AF65-F5344CB8AC3E}">
        <p14:creationId xmlns:p14="http://schemas.microsoft.com/office/powerpoint/2010/main" val="2332463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23</a:t>
            </a:fld>
            <a:endParaRPr lang="en-AU"/>
          </a:p>
        </p:txBody>
      </p:sp>
    </p:spTree>
    <p:extLst>
      <p:ext uri="{BB962C8B-B14F-4D97-AF65-F5344CB8AC3E}">
        <p14:creationId xmlns:p14="http://schemas.microsoft.com/office/powerpoint/2010/main" val="1228301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2</a:t>
            </a:fld>
            <a:endParaRPr lang="en-AU"/>
          </a:p>
        </p:txBody>
      </p:sp>
    </p:spTree>
    <p:extLst>
      <p:ext uri="{BB962C8B-B14F-4D97-AF65-F5344CB8AC3E}">
        <p14:creationId xmlns:p14="http://schemas.microsoft.com/office/powerpoint/2010/main" val="3625895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24</a:t>
            </a:fld>
            <a:endParaRPr lang="en-AU"/>
          </a:p>
        </p:txBody>
      </p:sp>
    </p:spTree>
    <p:extLst>
      <p:ext uri="{BB962C8B-B14F-4D97-AF65-F5344CB8AC3E}">
        <p14:creationId xmlns:p14="http://schemas.microsoft.com/office/powerpoint/2010/main" val="2717147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26</a:t>
            </a:fld>
            <a:endParaRPr lang="en-AU"/>
          </a:p>
        </p:txBody>
      </p:sp>
    </p:spTree>
    <p:extLst>
      <p:ext uri="{BB962C8B-B14F-4D97-AF65-F5344CB8AC3E}">
        <p14:creationId xmlns:p14="http://schemas.microsoft.com/office/powerpoint/2010/main" val="1568704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27</a:t>
            </a:fld>
            <a:endParaRPr lang="en-AU"/>
          </a:p>
        </p:txBody>
      </p:sp>
    </p:spTree>
    <p:extLst>
      <p:ext uri="{BB962C8B-B14F-4D97-AF65-F5344CB8AC3E}">
        <p14:creationId xmlns:p14="http://schemas.microsoft.com/office/powerpoint/2010/main" val="2818430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28</a:t>
            </a:fld>
            <a:endParaRPr lang="en-AU"/>
          </a:p>
        </p:txBody>
      </p:sp>
    </p:spTree>
    <p:extLst>
      <p:ext uri="{BB962C8B-B14F-4D97-AF65-F5344CB8AC3E}">
        <p14:creationId xmlns:p14="http://schemas.microsoft.com/office/powerpoint/2010/main" val="2996411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300"/>
              </a:spcBef>
              <a:spcAft>
                <a:spcPts val="300"/>
              </a:spcAft>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29</a:t>
            </a:fld>
            <a:endParaRPr lang="en-AU"/>
          </a:p>
        </p:txBody>
      </p:sp>
    </p:spTree>
    <p:extLst>
      <p:ext uri="{BB962C8B-B14F-4D97-AF65-F5344CB8AC3E}">
        <p14:creationId xmlns:p14="http://schemas.microsoft.com/office/powerpoint/2010/main" val="3282342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spcAft>
                <a:spcPts val="400"/>
              </a:spcAft>
            </a:pPr>
            <a:r>
              <a:rPr lang="en-AU" sz="1200" dirty="0">
                <a:effectLst/>
                <a:latin typeface="Calibri" panose="020F0502020204030204" pitchFamily="34" charset="0"/>
                <a:ea typeface="Times New Roman" panose="02020603050405020304" pitchFamily="18" charset="0"/>
                <a:cs typeface="Calibri" panose="020F0502020204030204" pitchFamily="34" charset="0"/>
              </a:rPr>
              <a:t>To submit your EOI, complete a draft Delivery Plan EOI which clearly indicates the number of SCH in each training delivery program stream (</a:t>
            </a:r>
            <a:r>
              <a:rPr lang="en-AU" sz="1200" dirty="0">
                <a:effectLst/>
                <a:latin typeface="Calibri Light" panose="020F0302020204030204" pitchFamily="34" charset="0"/>
                <a:ea typeface="Times New Roman" panose="02020603050405020304" pitchFamily="18" charset="0"/>
                <a:cs typeface="Arial" panose="020B0604020202020204" pitchFamily="34" charset="0"/>
              </a:rPr>
              <a:t>General Pre-accredited and Digital Skills) </a:t>
            </a:r>
            <a:r>
              <a:rPr lang="en-AU" sz="1200" dirty="0">
                <a:effectLst/>
                <a:latin typeface="Calibri" panose="020F0502020204030204" pitchFamily="34" charset="0"/>
                <a:ea typeface="Times New Roman" panose="02020603050405020304" pitchFamily="18" charset="0"/>
                <a:cs typeface="Calibri" panose="020F0502020204030204" pitchFamily="34" charset="0"/>
              </a:rPr>
              <a:t>by LGA, that you are requesting.</a:t>
            </a:r>
          </a:p>
          <a:p>
            <a:pPr>
              <a:lnSpc>
                <a:spcPct val="120000"/>
              </a:lnSpc>
              <a:spcBef>
                <a:spcPts val="0"/>
              </a:spcBef>
              <a:spcAft>
                <a:spcPts val="400"/>
              </a:spcAft>
            </a:pPr>
            <a:endParaRPr lang="en-AU" sz="12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20000"/>
              </a:lnSpc>
              <a:spcBef>
                <a:spcPts val="0"/>
              </a:spcBef>
              <a:spcAft>
                <a:spcPts val="400"/>
              </a:spcAft>
            </a:pPr>
            <a:r>
              <a:rPr lang="en-AU" sz="1200" dirty="0">
                <a:latin typeface="Calibri" panose="020F0502020204030204" pitchFamily="34" charset="0"/>
                <a:ea typeface="Times New Roman" panose="02020603050405020304" pitchFamily="18" charset="0"/>
                <a:cs typeface="Calibri" panose="020F0502020204030204" pitchFamily="34" charset="0"/>
              </a:rPr>
              <a:t>To develop your Delivery Plan you need to complete tab 3 (General Pre-accredited Delivery Plan Worksheet) and/or tab 4 (Digital Skills Delivery Plan Worksheet) as appropriate, with your proposed modules. </a:t>
            </a:r>
            <a:r>
              <a:rPr lang="en-AU" sz="1200" dirty="0">
                <a:effectLst/>
                <a:latin typeface="Calibri Light" panose="020F0302020204030204" pitchFamily="34" charset="0"/>
                <a:ea typeface="Times New Roman" panose="02020603050405020304" pitchFamily="18" charset="0"/>
                <a:cs typeface="Arial" panose="020B0604020202020204" pitchFamily="34" charset="0"/>
              </a:rPr>
              <a:t>These figures will be automatically generated on the Summary tab (2) as you complete the two Worksheets.  Please complete your organisation details in the Summary tab.</a:t>
            </a:r>
          </a:p>
          <a:p>
            <a:pPr>
              <a:lnSpc>
                <a:spcPct val="120000"/>
              </a:lnSpc>
              <a:spcBef>
                <a:spcPts val="0"/>
              </a:spcBef>
              <a:spcAft>
                <a:spcPts val="400"/>
              </a:spcAft>
            </a:pPr>
            <a:endParaRPr lang="en-AU" sz="1200" dirty="0">
              <a:latin typeface="Calibri Light" panose="020F0302020204030204" pitchFamily="34" charset="0"/>
              <a:ea typeface="Times New Roman" panose="02020603050405020304" pitchFamily="18" charset="0"/>
              <a:cs typeface="Arial" panose="020B0604020202020204" pitchFamily="34" charset="0"/>
            </a:endParaRPr>
          </a:p>
          <a:p>
            <a:pPr>
              <a:lnSpc>
                <a:spcPct val="120000"/>
              </a:lnSpc>
              <a:spcBef>
                <a:spcPts val="0"/>
              </a:spcBef>
              <a:spcAft>
                <a:spcPts val="400"/>
              </a:spcAft>
            </a:pPr>
            <a:r>
              <a:rPr lang="en-AU" sz="1200" dirty="0">
                <a:latin typeface="Calibri" panose="020F0502020204030204" pitchFamily="34" charset="0"/>
                <a:ea typeface="Times New Roman" panose="02020603050405020304" pitchFamily="18" charset="0"/>
                <a:cs typeface="Calibri" panose="020F0502020204030204" pitchFamily="34" charset="0"/>
              </a:rPr>
              <a:t>The key thing to note is that we you will be able to continue to modify details of the individual modules on the Delivery Plan worksheet and their associated A-frames after the EOI submission date of 16 September 2022.  We need the final request of SCH by program stream and LGA by 16 September.  So this gives you additional flexibility to modify your modules while locking in the contractable information, once your request of SCH is assessed and approved.</a:t>
            </a:r>
          </a:p>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30</a:t>
            </a:fld>
            <a:endParaRPr lang="en-AU"/>
          </a:p>
        </p:txBody>
      </p:sp>
    </p:spTree>
    <p:extLst>
      <p:ext uri="{BB962C8B-B14F-4D97-AF65-F5344CB8AC3E}">
        <p14:creationId xmlns:p14="http://schemas.microsoft.com/office/powerpoint/2010/main" val="3607341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273411" name="Notes Placeholder 2"/>
          <p:cNvSpPr>
            <a:spLocks noGrp="1"/>
          </p:cNvSpPr>
          <p:nvPr>
            <p:ph type="body" idx="1"/>
          </p:nvPr>
        </p:nvSpPr>
        <p:spPr bwMode="auto">
          <a:noFill/>
        </p:spPr>
        <p:txBody>
          <a:bodyPr/>
          <a:lstStyle/>
          <a:p>
            <a:endParaRPr lang="en-AU" dirty="0"/>
          </a:p>
        </p:txBody>
      </p:sp>
      <p:sp>
        <p:nvSpPr>
          <p:cNvPr id="273412"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8375FA-D20D-4A7D-8D46-580169A5C414}" type="slidenum">
              <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8515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36</a:t>
            </a:fld>
            <a:endParaRPr lang="en-AU"/>
          </a:p>
        </p:txBody>
      </p:sp>
    </p:spTree>
    <p:extLst>
      <p:ext uri="{BB962C8B-B14F-4D97-AF65-F5344CB8AC3E}">
        <p14:creationId xmlns:p14="http://schemas.microsoft.com/office/powerpoint/2010/main" val="4186629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40</a:t>
            </a:fld>
            <a:endParaRPr lang="en-AU"/>
          </a:p>
        </p:txBody>
      </p:sp>
    </p:spTree>
    <p:extLst>
      <p:ext uri="{BB962C8B-B14F-4D97-AF65-F5344CB8AC3E}">
        <p14:creationId xmlns:p14="http://schemas.microsoft.com/office/powerpoint/2010/main" val="260131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43</a:t>
            </a:fld>
            <a:endParaRPr lang="en-AU"/>
          </a:p>
        </p:txBody>
      </p:sp>
    </p:spTree>
    <p:extLst>
      <p:ext uri="{BB962C8B-B14F-4D97-AF65-F5344CB8AC3E}">
        <p14:creationId xmlns:p14="http://schemas.microsoft.com/office/powerpoint/2010/main" val="32897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3</a:t>
            </a:fld>
            <a:endParaRPr lang="en-AU"/>
          </a:p>
        </p:txBody>
      </p:sp>
    </p:spTree>
    <p:extLst>
      <p:ext uri="{BB962C8B-B14F-4D97-AF65-F5344CB8AC3E}">
        <p14:creationId xmlns:p14="http://schemas.microsoft.com/office/powerpoint/2010/main" val="2332902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45</a:t>
            </a:fld>
            <a:endParaRPr lang="en-AU"/>
          </a:p>
        </p:txBody>
      </p:sp>
    </p:spTree>
    <p:extLst>
      <p:ext uri="{BB962C8B-B14F-4D97-AF65-F5344CB8AC3E}">
        <p14:creationId xmlns:p14="http://schemas.microsoft.com/office/powerpoint/2010/main" val="2651415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46</a:t>
            </a:fld>
            <a:endParaRPr lang="en-AU"/>
          </a:p>
        </p:txBody>
      </p:sp>
    </p:spTree>
    <p:extLst>
      <p:ext uri="{BB962C8B-B14F-4D97-AF65-F5344CB8AC3E}">
        <p14:creationId xmlns:p14="http://schemas.microsoft.com/office/powerpoint/2010/main" val="1984562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47</a:t>
            </a:fld>
            <a:endParaRPr lang="en-AU"/>
          </a:p>
        </p:txBody>
      </p:sp>
    </p:spTree>
    <p:extLst>
      <p:ext uri="{BB962C8B-B14F-4D97-AF65-F5344CB8AC3E}">
        <p14:creationId xmlns:p14="http://schemas.microsoft.com/office/powerpoint/2010/main" val="1889400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48</a:t>
            </a:fld>
            <a:endParaRPr lang="en-AU"/>
          </a:p>
        </p:txBody>
      </p:sp>
    </p:spTree>
    <p:extLst>
      <p:ext uri="{BB962C8B-B14F-4D97-AF65-F5344CB8AC3E}">
        <p14:creationId xmlns:p14="http://schemas.microsoft.com/office/powerpoint/2010/main" val="719634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5</a:t>
            </a:fld>
            <a:endParaRPr lang="en-AU"/>
          </a:p>
        </p:txBody>
      </p:sp>
    </p:spTree>
    <p:extLst>
      <p:ext uri="{BB962C8B-B14F-4D97-AF65-F5344CB8AC3E}">
        <p14:creationId xmlns:p14="http://schemas.microsoft.com/office/powerpoint/2010/main" val="1469761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6</a:t>
            </a:fld>
            <a:endParaRPr lang="en-AU"/>
          </a:p>
        </p:txBody>
      </p:sp>
    </p:spTree>
    <p:extLst>
      <p:ext uri="{BB962C8B-B14F-4D97-AF65-F5344CB8AC3E}">
        <p14:creationId xmlns:p14="http://schemas.microsoft.com/office/powerpoint/2010/main" val="379968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AU" sz="1200" dirty="0">
              <a:latin typeface="Calibri" panose="020F0502020204030204" pitchFamily="34" charset="0"/>
              <a:cs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7</a:t>
            </a:fld>
            <a:endParaRPr lang="en-AU"/>
          </a:p>
        </p:txBody>
      </p:sp>
    </p:spTree>
    <p:extLst>
      <p:ext uri="{BB962C8B-B14F-4D97-AF65-F5344CB8AC3E}">
        <p14:creationId xmlns:p14="http://schemas.microsoft.com/office/powerpoint/2010/main" val="3924674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9</a:t>
            </a:fld>
            <a:endParaRPr lang="en-AU"/>
          </a:p>
        </p:txBody>
      </p:sp>
    </p:spTree>
    <p:extLst>
      <p:ext uri="{BB962C8B-B14F-4D97-AF65-F5344CB8AC3E}">
        <p14:creationId xmlns:p14="http://schemas.microsoft.com/office/powerpoint/2010/main" val="2705829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10</a:t>
            </a:fld>
            <a:endParaRPr lang="en-AU"/>
          </a:p>
        </p:txBody>
      </p:sp>
    </p:spTree>
    <p:extLst>
      <p:ext uri="{BB962C8B-B14F-4D97-AF65-F5344CB8AC3E}">
        <p14:creationId xmlns:p14="http://schemas.microsoft.com/office/powerpoint/2010/main" val="1495199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EABBF-5BE6-4A4A-9B42-5379D374AFB9}" type="slidenum">
              <a:rPr lang="en-AU" smtClean="0"/>
              <a:t>11</a:t>
            </a:fld>
            <a:endParaRPr lang="en-AU"/>
          </a:p>
        </p:txBody>
      </p:sp>
    </p:spTree>
    <p:extLst>
      <p:ext uri="{BB962C8B-B14F-4D97-AF65-F5344CB8AC3E}">
        <p14:creationId xmlns:p14="http://schemas.microsoft.com/office/powerpoint/2010/main" val="444553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E60D9-4789-2E45-F814-22AABF4F25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0ECD407-F157-2DE5-9C1E-8EBDBA7DF3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8FFA616-353E-3C38-CE76-C9AE9D6455D8}"/>
              </a:ext>
            </a:extLst>
          </p:cNvPr>
          <p:cNvSpPr>
            <a:spLocks noGrp="1"/>
          </p:cNvSpPr>
          <p:nvPr>
            <p:ph type="dt" sz="half" idx="10"/>
          </p:nvPr>
        </p:nvSpPr>
        <p:spPr/>
        <p:txBody>
          <a:bodyPr/>
          <a:lstStyle/>
          <a:p>
            <a:fld id="{EA385876-F32D-4597-8FB6-A65D7A821E27}" type="datetimeFigureOut">
              <a:rPr lang="en-AU" smtClean="0"/>
              <a:t>5/09/2023</a:t>
            </a:fld>
            <a:endParaRPr lang="en-AU"/>
          </a:p>
        </p:txBody>
      </p:sp>
      <p:sp>
        <p:nvSpPr>
          <p:cNvPr id="5" name="Footer Placeholder 4">
            <a:extLst>
              <a:ext uri="{FF2B5EF4-FFF2-40B4-BE49-F238E27FC236}">
                <a16:creationId xmlns:a16="http://schemas.microsoft.com/office/drawing/2014/main" id="{9B04D686-1715-37E9-AF8C-DA85C397EB9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12C4AF3-267D-FDB7-224C-B2BDE6C0F051}"/>
              </a:ext>
            </a:extLst>
          </p:cNvPr>
          <p:cNvSpPr>
            <a:spLocks noGrp="1"/>
          </p:cNvSpPr>
          <p:nvPr>
            <p:ph type="sldNum" sz="quarter" idx="12"/>
          </p:nvPr>
        </p:nvSpPr>
        <p:spPr/>
        <p:txBody>
          <a:bodyPr/>
          <a:lstStyle/>
          <a:p>
            <a:fld id="{4E8E733D-827C-44BE-A3C8-B1D6BE36984E}" type="slidenum">
              <a:rPr lang="en-AU" smtClean="0"/>
              <a:t>‹#›</a:t>
            </a:fld>
            <a:endParaRPr lang="en-AU"/>
          </a:p>
        </p:txBody>
      </p:sp>
    </p:spTree>
    <p:extLst>
      <p:ext uri="{BB962C8B-B14F-4D97-AF65-F5344CB8AC3E}">
        <p14:creationId xmlns:p14="http://schemas.microsoft.com/office/powerpoint/2010/main" val="402201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E2577-436A-FC60-91D1-3F7BFE1732C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F1309E6-FE9C-AE13-953B-D5B56540AA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39CE1D4-0ED4-06D1-62CA-5645DD49F5B4}"/>
              </a:ext>
            </a:extLst>
          </p:cNvPr>
          <p:cNvSpPr>
            <a:spLocks noGrp="1"/>
          </p:cNvSpPr>
          <p:nvPr>
            <p:ph type="dt" sz="half" idx="10"/>
          </p:nvPr>
        </p:nvSpPr>
        <p:spPr/>
        <p:txBody>
          <a:bodyPr/>
          <a:lstStyle/>
          <a:p>
            <a:fld id="{EA385876-F32D-4597-8FB6-A65D7A821E27}" type="datetimeFigureOut">
              <a:rPr lang="en-AU" smtClean="0"/>
              <a:t>5/09/2023</a:t>
            </a:fld>
            <a:endParaRPr lang="en-AU"/>
          </a:p>
        </p:txBody>
      </p:sp>
      <p:sp>
        <p:nvSpPr>
          <p:cNvPr id="5" name="Footer Placeholder 4">
            <a:extLst>
              <a:ext uri="{FF2B5EF4-FFF2-40B4-BE49-F238E27FC236}">
                <a16:creationId xmlns:a16="http://schemas.microsoft.com/office/drawing/2014/main" id="{76EE5B0A-206F-4F94-F5E3-00EC468F9B5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31D93F4-D655-171A-A7BF-BAB2EF4C762C}"/>
              </a:ext>
            </a:extLst>
          </p:cNvPr>
          <p:cNvSpPr>
            <a:spLocks noGrp="1"/>
          </p:cNvSpPr>
          <p:nvPr>
            <p:ph type="sldNum" sz="quarter" idx="12"/>
          </p:nvPr>
        </p:nvSpPr>
        <p:spPr/>
        <p:txBody>
          <a:bodyPr/>
          <a:lstStyle/>
          <a:p>
            <a:fld id="{4E8E733D-827C-44BE-A3C8-B1D6BE36984E}" type="slidenum">
              <a:rPr lang="en-AU" smtClean="0"/>
              <a:t>‹#›</a:t>
            </a:fld>
            <a:endParaRPr lang="en-AU"/>
          </a:p>
        </p:txBody>
      </p:sp>
    </p:spTree>
    <p:extLst>
      <p:ext uri="{BB962C8B-B14F-4D97-AF65-F5344CB8AC3E}">
        <p14:creationId xmlns:p14="http://schemas.microsoft.com/office/powerpoint/2010/main" val="1851628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EC8924-E74F-6347-E3DB-A3014F7070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1E6C407-BA6C-3B46-0361-E5BF814FF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D74D835-7AC9-312D-E5A8-FEFCCBFF9B3F}"/>
              </a:ext>
            </a:extLst>
          </p:cNvPr>
          <p:cNvSpPr>
            <a:spLocks noGrp="1"/>
          </p:cNvSpPr>
          <p:nvPr>
            <p:ph type="dt" sz="half" idx="10"/>
          </p:nvPr>
        </p:nvSpPr>
        <p:spPr/>
        <p:txBody>
          <a:bodyPr/>
          <a:lstStyle/>
          <a:p>
            <a:fld id="{EA385876-F32D-4597-8FB6-A65D7A821E27}" type="datetimeFigureOut">
              <a:rPr lang="en-AU" smtClean="0"/>
              <a:t>5/09/2023</a:t>
            </a:fld>
            <a:endParaRPr lang="en-AU"/>
          </a:p>
        </p:txBody>
      </p:sp>
      <p:sp>
        <p:nvSpPr>
          <p:cNvPr id="5" name="Footer Placeholder 4">
            <a:extLst>
              <a:ext uri="{FF2B5EF4-FFF2-40B4-BE49-F238E27FC236}">
                <a16:creationId xmlns:a16="http://schemas.microsoft.com/office/drawing/2014/main" id="{67DEC130-578B-40F1-2A9C-107EBA730BA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05F08E2-CA0B-E5BD-B461-536EA9AF6ECB}"/>
              </a:ext>
            </a:extLst>
          </p:cNvPr>
          <p:cNvSpPr>
            <a:spLocks noGrp="1"/>
          </p:cNvSpPr>
          <p:nvPr>
            <p:ph type="sldNum" sz="quarter" idx="12"/>
          </p:nvPr>
        </p:nvSpPr>
        <p:spPr/>
        <p:txBody>
          <a:bodyPr/>
          <a:lstStyle/>
          <a:p>
            <a:fld id="{4E8E733D-827C-44BE-A3C8-B1D6BE36984E}" type="slidenum">
              <a:rPr lang="en-AU" smtClean="0"/>
              <a:t>‹#›</a:t>
            </a:fld>
            <a:endParaRPr lang="en-AU"/>
          </a:p>
        </p:txBody>
      </p:sp>
    </p:spTree>
    <p:extLst>
      <p:ext uri="{BB962C8B-B14F-4D97-AF65-F5344CB8AC3E}">
        <p14:creationId xmlns:p14="http://schemas.microsoft.com/office/powerpoint/2010/main" val="2231028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Master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C0E069-E7F0-6111-E8E4-178C7D9332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11A5AF1-FE76-994B-9196-26845DF678EA}"/>
              </a:ext>
            </a:extLst>
          </p:cNvPr>
          <p:cNvSpPr>
            <a:spLocks noGrp="1"/>
          </p:cNvSpPr>
          <p:nvPr>
            <p:ph type="ctrTitle" hasCustomPrompt="1"/>
          </p:nvPr>
        </p:nvSpPr>
        <p:spPr>
          <a:xfrm>
            <a:off x="864000" y="1449388"/>
            <a:ext cx="6122504" cy="1079500"/>
          </a:xfrm>
        </p:spPr>
        <p:txBody>
          <a:bodyPr anchor="ctr">
            <a:noAutofit/>
          </a:bodyPr>
          <a:lstStyle>
            <a:lvl1pPr algn="l">
              <a:defRPr sz="2800">
                <a:solidFill>
                  <a:schemeClr val="tx1"/>
                </a:solidFill>
              </a:defRPr>
            </a:lvl1pPr>
          </a:lstStyle>
          <a:p>
            <a:r>
              <a:rPr lang="en-US" dirty="0"/>
              <a:t>Master Title Slide</a:t>
            </a:r>
          </a:p>
        </p:txBody>
      </p:sp>
      <p:sp>
        <p:nvSpPr>
          <p:cNvPr id="9" name="Subtitle 2">
            <a:extLst>
              <a:ext uri="{FF2B5EF4-FFF2-40B4-BE49-F238E27FC236}">
                <a16:creationId xmlns:a16="http://schemas.microsoft.com/office/drawing/2014/main" id="{7B1A7824-9C37-1E45-B919-CE811A6725B6}"/>
              </a:ext>
            </a:extLst>
          </p:cNvPr>
          <p:cNvSpPr>
            <a:spLocks noGrp="1"/>
          </p:cNvSpPr>
          <p:nvPr>
            <p:ph type="subTitle" idx="1"/>
          </p:nvPr>
        </p:nvSpPr>
        <p:spPr>
          <a:xfrm>
            <a:off x="864000" y="2719200"/>
            <a:ext cx="6122505" cy="2337683"/>
          </a:xfrm>
        </p:spPr>
        <p:txBody>
          <a:bodyPr>
            <a:no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Graphic 10">
            <a:extLst>
              <a:ext uri="{FF2B5EF4-FFF2-40B4-BE49-F238E27FC236}">
                <a16:creationId xmlns:a16="http://schemas.microsoft.com/office/drawing/2014/main" id="{C6F3F427-1D45-EA4C-A6B4-1FBC9F8F48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00" y="5760000"/>
            <a:ext cx="1812857" cy="540000"/>
          </a:xfrm>
          <a:prstGeom prst="rect">
            <a:avLst/>
          </a:prstGeom>
        </p:spPr>
      </p:pic>
    </p:spTree>
    <p:extLst>
      <p:ext uri="{BB962C8B-B14F-4D97-AF65-F5344CB8AC3E}">
        <p14:creationId xmlns:p14="http://schemas.microsoft.com/office/powerpoint/2010/main" val="216683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aster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C0E069-E7F0-6111-E8E4-178C7D9332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11A5AF1-FE76-994B-9196-26845DF678EA}"/>
              </a:ext>
            </a:extLst>
          </p:cNvPr>
          <p:cNvSpPr>
            <a:spLocks noGrp="1"/>
          </p:cNvSpPr>
          <p:nvPr>
            <p:ph type="ctrTitle" hasCustomPrompt="1"/>
          </p:nvPr>
        </p:nvSpPr>
        <p:spPr>
          <a:xfrm>
            <a:off x="864000" y="1449388"/>
            <a:ext cx="6122504" cy="1079500"/>
          </a:xfrm>
        </p:spPr>
        <p:txBody>
          <a:bodyPr anchor="ctr">
            <a:noAutofit/>
          </a:bodyPr>
          <a:lstStyle>
            <a:lvl1pPr algn="l">
              <a:defRPr sz="2800">
                <a:solidFill>
                  <a:schemeClr val="tx1"/>
                </a:solidFill>
              </a:defRPr>
            </a:lvl1pPr>
          </a:lstStyle>
          <a:p>
            <a:r>
              <a:rPr lang="en-US" dirty="0"/>
              <a:t>Master Title Slide</a:t>
            </a:r>
          </a:p>
        </p:txBody>
      </p:sp>
      <p:sp>
        <p:nvSpPr>
          <p:cNvPr id="9" name="Subtitle 2">
            <a:extLst>
              <a:ext uri="{FF2B5EF4-FFF2-40B4-BE49-F238E27FC236}">
                <a16:creationId xmlns:a16="http://schemas.microsoft.com/office/drawing/2014/main" id="{7B1A7824-9C37-1E45-B919-CE811A6725B6}"/>
              </a:ext>
            </a:extLst>
          </p:cNvPr>
          <p:cNvSpPr>
            <a:spLocks noGrp="1"/>
          </p:cNvSpPr>
          <p:nvPr>
            <p:ph type="subTitle" idx="1"/>
          </p:nvPr>
        </p:nvSpPr>
        <p:spPr>
          <a:xfrm>
            <a:off x="864000" y="2719200"/>
            <a:ext cx="6122505" cy="2337683"/>
          </a:xfrm>
        </p:spPr>
        <p:txBody>
          <a:bodyPr>
            <a:no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Graphic 10">
            <a:extLst>
              <a:ext uri="{FF2B5EF4-FFF2-40B4-BE49-F238E27FC236}">
                <a16:creationId xmlns:a16="http://schemas.microsoft.com/office/drawing/2014/main" id="{C6F3F427-1D45-EA4C-A6B4-1FBC9F8F48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00" y="5760000"/>
            <a:ext cx="1812857" cy="540000"/>
          </a:xfrm>
          <a:prstGeom prst="rect">
            <a:avLst/>
          </a:prstGeom>
        </p:spPr>
      </p:pic>
    </p:spTree>
    <p:extLst>
      <p:ext uri="{BB962C8B-B14F-4D97-AF65-F5344CB8AC3E}">
        <p14:creationId xmlns:p14="http://schemas.microsoft.com/office/powerpoint/2010/main" val="342212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ternate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969F3-0432-EB79-196B-D6328FDA5F54}"/>
              </a:ext>
            </a:extLst>
          </p:cNvPr>
          <p:cNvPicPr>
            <a:picLocks noChangeAspect="1"/>
          </p:cNvPicPr>
          <p:nvPr userDrawn="1"/>
        </p:nvPicPr>
        <p:blipFill>
          <a:blip r:embed="rId2"/>
          <a:stretch>
            <a:fillRect/>
          </a:stretch>
        </p:blipFill>
        <p:spPr>
          <a:xfrm>
            <a:off x="1524" y="0"/>
            <a:ext cx="12190476" cy="6858000"/>
          </a:xfrm>
          <a:prstGeom prst="rect">
            <a:avLst/>
          </a:prstGeom>
        </p:spPr>
      </p:pic>
      <p:sp>
        <p:nvSpPr>
          <p:cNvPr id="8" name="Title 1">
            <a:extLst>
              <a:ext uri="{FF2B5EF4-FFF2-40B4-BE49-F238E27FC236}">
                <a16:creationId xmlns:a16="http://schemas.microsoft.com/office/drawing/2014/main" id="{8AFDE26D-2254-CB41-B959-5EBE585B43FD}"/>
              </a:ext>
            </a:extLst>
          </p:cNvPr>
          <p:cNvSpPr>
            <a:spLocks noGrp="1"/>
          </p:cNvSpPr>
          <p:nvPr>
            <p:ph type="ctrTitle" hasCustomPrompt="1"/>
          </p:nvPr>
        </p:nvSpPr>
        <p:spPr>
          <a:xfrm>
            <a:off x="5167796" y="2331420"/>
            <a:ext cx="6122504" cy="1079500"/>
          </a:xfrm>
        </p:spPr>
        <p:txBody>
          <a:bodyPr anchor="ctr">
            <a:noAutofit/>
          </a:bodyPr>
          <a:lstStyle>
            <a:lvl1pPr algn="r">
              <a:defRPr sz="2800">
                <a:solidFill>
                  <a:schemeClr val="tx1"/>
                </a:solidFill>
              </a:defRPr>
            </a:lvl1pPr>
          </a:lstStyle>
          <a:p>
            <a:r>
              <a:rPr lang="en-US" dirty="0"/>
              <a:t>Alternate Title Slide</a:t>
            </a:r>
          </a:p>
        </p:txBody>
      </p:sp>
      <p:sp>
        <p:nvSpPr>
          <p:cNvPr id="9" name="Subtitle 2">
            <a:extLst>
              <a:ext uri="{FF2B5EF4-FFF2-40B4-BE49-F238E27FC236}">
                <a16:creationId xmlns:a16="http://schemas.microsoft.com/office/drawing/2014/main" id="{C038090E-80CB-674C-BFE5-17C31335E527}"/>
              </a:ext>
            </a:extLst>
          </p:cNvPr>
          <p:cNvSpPr>
            <a:spLocks noGrp="1"/>
          </p:cNvSpPr>
          <p:nvPr>
            <p:ph type="subTitle" idx="1"/>
          </p:nvPr>
        </p:nvSpPr>
        <p:spPr>
          <a:xfrm>
            <a:off x="5167795" y="3601232"/>
            <a:ext cx="6122505" cy="2337683"/>
          </a:xfrm>
        </p:spPr>
        <p:txBody>
          <a:bodyPr>
            <a:noAutofit/>
          </a:bodyPr>
          <a:lstStyle>
            <a:lvl1pPr marL="0" indent="0" algn="r">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Graphic 6">
            <a:extLst>
              <a:ext uri="{FF2B5EF4-FFF2-40B4-BE49-F238E27FC236}">
                <a16:creationId xmlns:a16="http://schemas.microsoft.com/office/drawing/2014/main" id="{48DF1A46-8906-8147-AC60-1EB4A4E538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77443" y="5760000"/>
            <a:ext cx="1812857" cy="540000"/>
          </a:xfrm>
          <a:prstGeom prst="rect">
            <a:avLst/>
          </a:prstGeom>
        </p:spPr>
      </p:pic>
    </p:spTree>
    <p:extLst>
      <p:ext uri="{BB962C8B-B14F-4D97-AF65-F5344CB8AC3E}">
        <p14:creationId xmlns:p14="http://schemas.microsoft.com/office/powerpoint/2010/main" val="364899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Image 1">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6F1B9E1-B64F-AB47-929A-A681A65427B4}"/>
              </a:ext>
            </a:extLst>
          </p:cNvPr>
          <p:cNvPicPr>
            <a:picLocks noChangeAspect="1"/>
          </p:cNvPicPr>
          <p:nvPr userDrawn="1"/>
        </p:nvPicPr>
        <p:blipFill>
          <a:blip r:embed="rId2"/>
          <a:stretch>
            <a:fillRect/>
          </a:stretch>
        </p:blipFill>
        <p:spPr>
          <a:xfrm>
            <a:off x="0" y="1713783"/>
            <a:ext cx="12192000" cy="3962400"/>
          </a:xfrm>
          <a:prstGeom prst="rect">
            <a:avLst/>
          </a:prstGeom>
        </p:spPr>
      </p:pic>
      <p:pic>
        <p:nvPicPr>
          <p:cNvPr id="15" name="Picture 14">
            <a:extLst>
              <a:ext uri="{FF2B5EF4-FFF2-40B4-BE49-F238E27FC236}">
                <a16:creationId xmlns:a16="http://schemas.microsoft.com/office/drawing/2014/main" id="{49DD8399-8422-AD44-BE7A-56497DD0626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EF572701-7D31-C545-8D14-60EBB663C498}"/>
              </a:ext>
            </a:extLst>
          </p:cNvPr>
          <p:cNvSpPr>
            <a:spLocks noGrp="1"/>
          </p:cNvSpPr>
          <p:nvPr>
            <p:ph type="ctrTitle" hasCustomPrompt="1"/>
          </p:nvPr>
        </p:nvSpPr>
        <p:spPr>
          <a:xfrm>
            <a:off x="860425" y="168772"/>
            <a:ext cx="5676900" cy="765243"/>
          </a:xfrm>
        </p:spPr>
        <p:txBody>
          <a:bodyPr anchor="b" anchorCtr="0"/>
          <a:lstStyle>
            <a:lvl1pPr>
              <a:defRPr>
                <a:solidFill>
                  <a:schemeClr val="accent1"/>
                </a:solidFill>
              </a:defRPr>
            </a:lvl1pPr>
          </a:lstStyle>
          <a:p>
            <a:r>
              <a:rPr lang="en-US" dirty="0"/>
              <a:t>Title Slide with Image 1</a:t>
            </a:r>
          </a:p>
        </p:txBody>
      </p:sp>
      <p:sp>
        <p:nvSpPr>
          <p:cNvPr id="9" name="Subtitle 2">
            <a:extLst>
              <a:ext uri="{FF2B5EF4-FFF2-40B4-BE49-F238E27FC236}">
                <a16:creationId xmlns:a16="http://schemas.microsoft.com/office/drawing/2014/main" id="{418C4A0E-E162-E748-8927-0A014340221A}"/>
              </a:ext>
            </a:extLst>
          </p:cNvPr>
          <p:cNvSpPr>
            <a:spLocks noGrp="1"/>
          </p:cNvSpPr>
          <p:nvPr>
            <p:ph type="subTitle" idx="1"/>
          </p:nvPr>
        </p:nvSpPr>
        <p:spPr>
          <a:xfrm>
            <a:off x="860425" y="1141727"/>
            <a:ext cx="5676900" cy="726636"/>
          </a:xfrm>
        </p:spPr>
        <p:txBody>
          <a:bodyPr/>
          <a:lstStyle>
            <a:lvl1pPr>
              <a:defRPr>
                <a:solidFill>
                  <a:schemeClr val="accent1"/>
                </a:solidFill>
              </a:defRPr>
            </a:lvl1pPr>
          </a:lstStyle>
          <a:p>
            <a:r>
              <a:rPr lang="en-US"/>
              <a:t>Click to edit Master subtitle style</a:t>
            </a:r>
            <a:endParaRPr lang="en-US" dirty="0"/>
          </a:p>
        </p:txBody>
      </p:sp>
      <p:pic>
        <p:nvPicPr>
          <p:cNvPr id="10" name="Graphic 9">
            <a:extLst>
              <a:ext uri="{FF2B5EF4-FFF2-40B4-BE49-F238E27FC236}">
                <a16:creationId xmlns:a16="http://schemas.microsoft.com/office/drawing/2014/main" id="{CACD3113-576B-E645-92EA-B7B7300B9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4000" y="6012000"/>
            <a:ext cx="1812857" cy="540000"/>
          </a:xfrm>
          <a:prstGeom prst="rect">
            <a:avLst/>
          </a:prstGeom>
        </p:spPr>
      </p:pic>
    </p:spTree>
    <p:extLst>
      <p:ext uri="{BB962C8B-B14F-4D97-AF65-F5344CB8AC3E}">
        <p14:creationId xmlns:p14="http://schemas.microsoft.com/office/powerpoint/2010/main" val="328760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with Image 2">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0D2461AE-4020-F28C-9301-7F963FB5E2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047" y="960674"/>
            <a:ext cx="7712133" cy="5141422"/>
          </a:xfrm>
          <a:prstGeom prst="rect">
            <a:avLst/>
          </a:prstGeom>
        </p:spPr>
      </p:pic>
      <p:pic>
        <p:nvPicPr>
          <p:cNvPr id="11" name="Picture 10">
            <a:extLst>
              <a:ext uri="{FF2B5EF4-FFF2-40B4-BE49-F238E27FC236}">
                <a16:creationId xmlns:a16="http://schemas.microsoft.com/office/drawing/2014/main" id="{9B64D05F-0216-ED41-A7DC-8510F52A7B97}"/>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4A22398-5C50-FC49-A4FA-731A84FF3F61}"/>
              </a:ext>
            </a:extLst>
          </p:cNvPr>
          <p:cNvSpPr>
            <a:spLocks noGrp="1"/>
          </p:cNvSpPr>
          <p:nvPr>
            <p:ph type="ctrTitle" hasCustomPrompt="1"/>
          </p:nvPr>
        </p:nvSpPr>
        <p:spPr>
          <a:xfrm>
            <a:off x="860425" y="334406"/>
            <a:ext cx="5676900" cy="1252537"/>
          </a:xfrm>
        </p:spPr>
        <p:txBody>
          <a:bodyPr anchor="ctr" anchorCtr="0"/>
          <a:lstStyle>
            <a:lvl1pPr>
              <a:defRPr>
                <a:solidFill>
                  <a:schemeClr val="accent1"/>
                </a:solidFill>
              </a:defRPr>
            </a:lvl1pPr>
          </a:lstStyle>
          <a:p>
            <a:r>
              <a:rPr lang="en-US" dirty="0"/>
              <a:t>Title Slide with Image 2</a:t>
            </a:r>
          </a:p>
        </p:txBody>
      </p:sp>
      <p:sp>
        <p:nvSpPr>
          <p:cNvPr id="4" name="Subtitle 2">
            <a:extLst>
              <a:ext uri="{FF2B5EF4-FFF2-40B4-BE49-F238E27FC236}">
                <a16:creationId xmlns:a16="http://schemas.microsoft.com/office/drawing/2014/main" id="{28776D6B-6154-E44C-BA0E-7A2E7D9182C8}"/>
              </a:ext>
            </a:extLst>
          </p:cNvPr>
          <p:cNvSpPr>
            <a:spLocks noGrp="1"/>
          </p:cNvSpPr>
          <p:nvPr>
            <p:ph type="subTitle" idx="1"/>
          </p:nvPr>
        </p:nvSpPr>
        <p:spPr>
          <a:xfrm>
            <a:off x="860425" y="1794655"/>
            <a:ext cx="5676900" cy="868614"/>
          </a:xfrm>
        </p:spPr>
        <p:txBody>
          <a:bodyPr/>
          <a:lstStyle>
            <a:lvl1pPr>
              <a:defRPr>
                <a:solidFill>
                  <a:schemeClr val="accent1"/>
                </a:solidFill>
              </a:defRPr>
            </a:lvl1pPr>
          </a:lstStyle>
          <a:p>
            <a:r>
              <a:rPr lang="en-US"/>
              <a:t>Click to edit Master subtitle style</a:t>
            </a:r>
            <a:endParaRPr lang="en-US" dirty="0"/>
          </a:p>
        </p:txBody>
      </p:sp>
      <p:pic>
        <p:nvPicPr>
          <p:cNvPr id="12" name="Graphic 11">
            <a:extLst>
              <a:ext uri="{FF2B5EF4-FFF2-40B4-BE49-F238E27FC236}">
                <a16:creationId xmlns:a16="http://schemas.microsoft.com/office/drawing/2014/main" id="{3C4EAE1D-D549-1741-ABAC-47888418AA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4000" y="6012000"/>
            <a:ext cx="1812857" cy="540000"/>
          </a:xfrm>
          <a:prstGeom prst="rect">
            <a:avLst/>
          </a:prstGeom>
        </p:spPr>
      </p:pic>
    </p:spTree>
    <p:extLst>
      <p:ext uri="{BB962C8B-B14F-4D97-AF65-F5344CB8AC3E}">
        <p14:creationId xmlns:p14="http://schemas.microsoft.com/office/powerpoint/2010/main" val="162063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 Divid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220ACB-084D-8648-9A94-71C705AB5F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9">
            <a:extLst>
              <a:ext uri="{FF2B5EF4-FFF2-40B4-BE49-F238E27FC236}">
                <a16:creationId xmlns:a16="http://schemas.microsoft.com/office/drawing/2014/main" id="{AC5825FE-7E97-724C-BBCB-650E47FF199F}"/>
              </a:ext>
            </a:extLst>
          </p:cNvPr>
          <p:cNvSpPr>
            <a:spLocks noGrp="1"/>
          </p:cNvSpPr>
          <p:nvPr>
            <p:ph type="title" hasCustomPrompt="1"/>
          </p:nvPr>
        </p:nvSpPr>
        <p:spPr>
          <a:xfrm>
            <a:off x="864000" y="824925"/>
            <a:ext cx="5232000" cy="1325563"/>
          </a:xfrm>
        </p:spPr>
        <p:txBody>
          <a:bodyPr/>
          <a:lstStyle>
            <a:lvl1pPr>
              <a:defRPr>
                <a:solidFill>
                  <a:schemeClr val="tx1"/>
                </a:solidFill>
              </a:defRPr>
            </a:lvl1pPr>
          </a:lstStyle>
          <a:p>
            <a:r>
              <a:rPr lang="en-US" dirty="0"/>
              <a:t>Master Divider slide</a:t>
            </a:r>
            <a:endParaRPr lang="en-AU" dirty="0"/>
          </a:p>
        </p:txBody>
      </p:sp>
      <p:sp>
        <p:nvSpPr>
          <p:cNvPr id="12" name="Text Placeholder 11">
            <a:extLst>
              <a:ext uri="{FF2B5EF4-FFF2-40B4-BE49-F238E27FC236}">
                <a16:creationId xmlns:a16="http://schemas.microsoft.com/office/drawing/2014/main" id="{3CD6374A-BCFF-D94F-A7A4-788530CDD6F6}"/>
              </a:ext>
            </a:extLst>
          </p:cNvPr>
          <p:cNvSpPr>
            <a:spLocks noGrp="1"/>
          </p:cNvSpPr>
          <p:nvPr>
            <p:ph type="body" sz="quarter" idx="10"/>
          </p:nvPr>
        </p:nvSpPr>
        <p:spPr>
          <a:xfrm>
            <a:off x="860425" y="2528888"/>
            <a:ext cx="5235575" cy="2560637"/>
          </a:xfrm>
        </p:spPr>
        <p:txBody>
          <a:bodyPr/>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11256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6E798E9-C5D2-E940-9798-0D4464670846}"/>
              </a:ext>
            </a:extLst>
          </p:cNvPr>
          <p:cNvPicPr>
            <a:picLocks noChangeAspect="1"/>
          </p:cNvPicPr>
          <p:nvPr userDrawn="1"/>
        </p:nvPicPr>
        <p:blipFill>
          <a:blip r:embed="rId2"/>
          <a:stretch>
            <a:fillRect/>
          </a:stretch>
        </p:blipFill>
        <p:spPr>
          <a:xfrm>
            <a:off x="0" y="0"/>
            <a:ext cx="8759952" cy="6858000"/>
          </a:xfrm>
          <a:prstGeom prst="rect">
            <a:avLst/>
          </a:prstGeom>
        </p:spPr>
      </p:pic>
      <p:grpSp>
        <p:nvGrpSpPr>
          <p:cNvPr id="13" name="Shard">
            <a:extLst>
              <a:ext uri="{FF2B5EF4-FFF2-40B4-BE49-F238E27FC236}">
                <a16:creationId xmlns:a16="http://schemas.microsoft.com/office/drawing/2014/main" id="{BF928C20-EA9F-D448-B735-6C5F269264B0}"/>
              </a:ext>
            </a:extLst>
          </p:cNvPr>
          <p:cNvGrpSpPr/>
          <p:nvPr userDrawn="1"/>
        </p:nvGrpSpPr>
        <p:grpSpPr>
          <a:xfrm>
            <a:off x="5616707" y="195196"/>
            <a:ext cx="6575293" cy="5274860"/>
            <a:chOff x="6224908" y="195196"/>
            <a:chExt cx="6575293" cy="5274860"/>
          </a:xfrm>
          <a:solidFill>
            <a:srgbClr val="EEEEEF"/>
          </a:solidFill>
        </p:grpSpPr>
        <p:sp>
          <p:nvSpPr>
            <p:cNvPr id="15" name="Parallelogram 14">
              <a:extLst>
                <a:ext uri="{FF2B5EF4-FFF2-40B4-BE49-F238E27FC236}">
                  <a16:creationId xmlns:a16="http://schemas.microsoft.com/office/drawing/2014/main" id="{D6EA75FF-4DF3-934F-83C4-4288C51A4FDC}"/>
                </a:ext>
              </a:extLst>
            </p:cNvPr>
            <p:cNvSpPr/>
            <p:nvPr userDrawn="1"/>
          </p:nvSpPr>
          <p:spPr>
            <a:xfrm flipV="1">
              <a:off x="6224908" y="195196"/>
              <a:ext cx="5805054" cy="5274860"/>
            </a:xfrm>
            <a:prstGeom prst="parallelogram">
              <a:avLst>
                <a:gd name="adj" fmla="val 4743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45434F40-26C0-714D-9839-FC2BDAAEB1BF}"/>
                </a:ext>
              </a:extLst>
            </p:cNvPr>
            <p:cNvSpPr/>
            <p:nvPr userDrawn="1"/>
          </p:nvSpPr>
          <p:spPr>
            <a:xfrm>
              <a:off x="8817997" y="195196"/>
              <a:ext cx="3982204" cy="52748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3" name="Picture 2">
            <a:extLst>
              <a:ext uri="{FF2B5EF4-FFF2-40B4-BE49-F238E27FC236}">
                <a16:creationId xmlns:a16="http://schemas.microsoft.com/office/drawing/2014/main" id="{E5583A34-4CED-1C4A-90A2-DDF05E98C75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0" name="Title 9">
            <a:extLst>
              <a:ext uri="{FF2B5EF4-FFF2-40B4-BE49-F238E27FC236}">
                <a16:creationId xmlns:a16="http://schemas.microsoft.com/office/drawing/2014/main" id="{AC5825FE-7E97-724C-BBCB-650E47FF199F}"/>
              </a:ext>
            </a:extLst>
          </p:cNvPr>
          <p:cNvSpPr>
            <a:spLocks noGrp="1"/>
          </p:cNvSpPr>
          <p:nvPr>
            <p:ph type="title" hasCustomPrompt="1"/>
          </p:nvPr>
        </p:nvSpPr>
        <p:spPr>
          <a:xfrm>
            <a:off x="7314496" y="824925"/>
            <a:ext cx="4533424" cy="1325563"/>
          </a:xfrm>
        </p:spPr>
        <p:txBody>
          <a:bodyPr/>
          <a:lstStyle>
            <a:lvl1pPr>
              <a:defRPr>
                <a:solidFill>
                  <a:schemeClr val="tx1"/>
                </a:solidFill>
              </a:defRPr>
            </a:lvl1pPr>
          </a:lstStyle>
          <a:p>
            <a:r>
              <a:rPr lang="en-US" dirty="0"/>
              <a:t>Divider Slide with Image</a:t>
            </a:r>
            <a:endParaRPr lang="en-AU" dirty="0"/>
          </a:p>
        </p:txBody>
      </p:sp>
      <p:sp>
        <p:nvSpPr>
          <p:cNvPr id="12" name="Text Placeholder 11">
            <a:extLst>
              <a:ext uri="{FF2B5EF4-FFF2-40B4-BE49-F238E27FC236}">
                <a16:creationId xmlns:a16="http://schemas.microsoft.com/office/drawing/2014/main" id="{3CD6374A-BCFF-D94F-A7A4-788530CDD6F6}"/>
              </a:ext>
            </a:extLst>
          </p:cNvPr>
          <p:cNvSpPr>
            <a:spLocks noGrp="1"/>
          </p:cNvSpPr>
          <p:nvPr>
            <p:ph type="body" sz="quarter" idx="10"/>
          </p:nvPr>
        </p:nvSpPr>
        <p:spPr>
          <a:xfrm>
            <a:off x="7310922" y="2528888"/>
            <a:ext cx="4536522" cy="2560637"/>
          </a:xfrm>
        </p:spPr>
        <p:txBody>
          <a:bodyPr/>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66312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389D6-2DF5-114D-B1CC-AC39D454412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9">
            <a:extLst>
              <a:ext uri="{FF2B5EF4-FFF2-40B4-BE49-F238E27FC236}">
                <a16:creationId xmlns:a16="http://schemas.microsoft.com/office/drawing/2014/main" id="{AC5825FE-7E97-724C-BBCB-650E47FF199F}"/>
              </a:ext>
            </a:extLst>
          </p:cNvPr>
          <p:cNvSpPr>
            <a:spLocks noGrp="1"/>
          </p:cNvSpPr>
          <p:nvPr>
            <p:ph type="title" hasCustomPrompt="1"/>
          </p:nvPr>
        </p:nvSpPr>
        <p:spPr>
          <a:xfrm>
            <a:off x="864000" y="824925"/>
            <a:ext cx="5051025" cy="1325563"/>
          </a:xfrm>
        </p:spPr>
        <p:txBody>
          <a:bodyPr anchor="t"/>
          <a:lstStyle>
            <a:lvl1pPr>
              <a:defRPr>
                <a:solidFill>
                  <a:schemeClr val="bg1"/>
                </a:solidFill>
              </a:defRPr>
            </a:lvl1pPr>
          </a:lstStyle>
          <a:p>
            <a:r>
              <a:rPr lang="en-US" dirty="0"/>
              <a:t>Divider slide 3</a:t>
            </a:r>
            <a:endParaRPr lang="en-AU" dirty="0"/>
          </a:p>
        </p:txBody>
      </p:sp>
      <p:sp>
        <p:nvSpPr>
          <p:cNvPr id="12" name="Text Placeholder 11">
            <a:extLst>
              <a:ext uri="{FF2B5EF4-FFF2-40B4-BE49-F238E27FC236}">
                <a16:creationId xmlns:a16="http://schemas.microsoft.com/office/drawing/2014/main" id="{3CD6374A-BCFF-D94F-A7A4-788530CDD6F6}"/>
              </a:ext>
            </a:extLst>
          </p:cNvPr>
          <p:cNvSpPr>
            <a:spLocks noGrp="1"/>
          </p:cNvSpPr>
          <p:nvPr>
            <p:ph type="body" sz="quarter" idx="10"/>
          </p:nvPr>
        </p:nvSpPr>
        <p:spPr>
          <a:xfrm>
            <a:off x="860426" y="2528888"/>
            <a:ext cx="5054600" cy="2560637"/>
          </a:xfrm>
        </p:spPr>
        <p:txBody>
          <a:bodyPr/>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5556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0EBD-DB70-A760-6CCF-DFB79704918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3BB4476-41AA-C606-0581-CA9A75531E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D2E00FA-8330-6786-6E69-7BF7E137CF20}"/>
              </a:ext>
            </a:extLst>
          </p:cNvPr>
          <p:cNvSpPr>
            <a:spLocks noGrp="1"/>
          </p:cNvSpPr>
          <p:nvPr>
            <p:ph type="dt" sz="half" idx="10"/>
          </p:nvPr>
        </p:nvSpPr>
        <p:spPr/>
        <p:txBody>
          <a:bodyPr/>
          <a:lstStyle/>
          <a:p>
            <a:fld id="{EA385876-F32D-4597-8FB6-A65D7A821E27}" type="datetimeFigureOut">
              <a:rPr lang="en-AU" smtClean="0"/>
              <a:t>5/09/2023</a:t>
            </a:fld>
            <a:endParaRPr lang="en-AU"/>
          </a:p>
        </p:txBody>
      </p:sp>
      <p:sp>
        <p:nvSpPr>
          <p:cNvPr id="5" name="Footer Placeholder 4">
            <a:extLst>
              <a:ext uri="{FF2B5EF4-FFF2-40B4-BE49-F238E27FC236}">
                <a16:creationId xmlns:a16="http://schemas.microsoft.com/office/drawing/2014/main" id="{BAD3F2D1-E97C-0E99-4529-A42A2142195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A1F1188-6E1D-3AFE-1DDC-6E6D164D6439}"/>
              </a:ext>
            </a:extLst>
          </p:cNvPr>
          <p:cNvSpPr>
            <a:spLocks noGrp="1"/>
          </p:cNvSpPr>
          <p:nvPr>
            <p:ph type="sldNum" sz="quarter" idx="12"/>
          </p:nvPr>
        </p:nvSpPr>
        <p:spPr/>
        <p:txBody>
          <a:bodyPr/>
          <a:lstStyle/>
          <a:p>
            <a:fld id="{4E8E733D-827C-44BE-A3C8-B1D6BE36984E}" type="slidenum">
              <a:rPr lang="en-AU" smtClean="0"/>
              <a:t>‹#›</a:t>
            </a:fld>
            <a:endParaRPr lang="en-AU"/>
          </a:p>
        </p:txBody>
      </p:sp>
    </p:spTree>
    <p:extLst>
      <p:ext uri="{BB962C8B-B14F-4D97-AF65-F5344CB8AC3E}">
        <p14:creationId xmlns:p14="http://schemas.microsoft.com/office/powerpoint/2010/main" val="3886493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01321-F809-7B46-957F-5D085EE62C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9">
            <a:extLst>
              <a:ext uri="{FF2B5EF4-FFF2-40B4-BE49-F238E27FC236}">
                <a16:creationId xmlns:a16="http://schemas.microsoft.com/office/drawing/2014/main" id="{AC5825FE-7E97-724C-BBCB-650E47FF199F}"/>
              </a:ext>
            </a:extLst>
          </p:cNvPr>
          <p:cNvSpPr>
            <a:spLocks noGrp="1"/>
          </p:cNvSpPr>
          <p:nvPr>
            <p:ph type="title" hasCustomPrompt="1"/>
          </p:nvPr>
        </p:nvSpPr>
        <p:spPr>
          <a:xfrm>
            <a:off x="864000" y="824925"/>
            <a:ext cx="5051025" cy="1325563"/>
          </a:xfrm>
        </p:spPr>
        <p:txBody>
          <a:bodyPr/>
          <a:lstStyle>
            <a:lvl1pPr>
              <a:defRPr>
                <a:solidFill>
                  <a:schemeClr val="bg1"/>
                </a:solidFill>
              </a:defRPr>
            </a:lvl1pPr>
          </a:lstStyle>
          <a:p>
            <a:r>
              <a:rPr lang="en-US" dirty="0"/>
              <a:t>Divider slide 4</a:t>
            </a:r>
            <a:endParaRPr lang="en-AU" dirty="0"/>
          </a:p>
        </p:txBody>
      </p:sp>
      <p:sp>
        <p:nvSpPr>
          <p:cNvPr id="12" name="Text Placeholder 11">
            <a:extLst>
              <a:ext uri="{FF2B5EF4-FFF2-40B4-BE49-F238E27FC236}">
                <a16:creationId xmlns:a16="http://schemas.microsoft.com/office/drawing/2014/main" id="{3CD6374A-BCFF-D94F-A7A4-788530CDD6F6}"/>
              </a:ext>
            </a:extLst>
          </p:cNvPr>
          <p:cNvSpPr>
            <a:spLocks noGrp="1"/>
          </p:cNvSpPr>
          <p:nvPr>
            <p:ph type="body" sz="quarter" idx="10"/>
          </p:nvPr>
        </p:nvSpPr>
        <p:spPr>
          <a:xfrm>
            <a:off x="860426" y="2528888"/>
            <a:ext cx="5054600" cy="2560637"/>
          </a:xfrm>
        </p:spPr>
        <p:txBody>
          <a:bodyPr/>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8670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Green Shar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A64A26-E5AF-C043-9123-FAB825F5EB06}"/>
              </a:ext>
            </a:extLst>
          </p:cNvPr>
          <p:cNvPicPr>
            <a:picLocks noChangeAspect="1"/>
          </p:cNvPicPr>
          <p:nvPr userDrawn="1"/>
        </p:nvPicPr>
        <p:blipFill>
          <a:blip r:embed="rId2"/>
          <a:stretch>
            <a:fillRect/>
          </a:stretch>
        </p:blipFill>
        <p:spPr>
          <a:xfrm>
            <a:off x="-1200" y="-675"/>
            <a:ext cx="12193200" cy="6858675"/>
          </a:xfrm>
          <a:prstGeom prst="rect">
            <a:avLst/>
          </a:prstGeom>
        </p:spPr>
      </p:pic>
      <p:sp>
        <p:nvSpPr>
          <p:cNvPr id="5" name="Content Placeholder 2">
            <a:extLst>
              <a:ext uri="{FF2B5EF4-FFF2-40B4-BE49-F238E27FC236}">
                <a16:creationId xmlns:a16="http://schemas.microsoft.com/office/drawing/2014/main" id="{16671EE8-B701-624C-ADC5-649257096E09}"/>
              </a:ext>
            </a:extLst>
          </p:cNvPr>
          <p:cNvSpPr>
            <a:spLocks noGrp="1"/>
          </p:cNvSpPr>
          <p:nvPr>
            <p:ph idx="1"/>
          </p:nvPr>
        </p:nvSpPr>
        <p:spPr>
          <a:xfrm>
            <a:off x="864000" y="2160000"/>
            <a:ext cx="10426300" cy="3285871"/>
          </a:xfrm>
        </p:spPr>
        <p:txBody>
          <a:bodyPr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a:extLst>
              <a:ext uri="{FF2B5EF4-FFF2-40B4-BE49-F238E27FC236}">
                <a16:creationId xmlns:a16="http://schemas.microsoft.com/office/drawing/2014/main" id="{4B565CF3-C798-2741-BB13-ECC6CEDC7F56}"/>
              </a:ext>
            </a:extLst>
          </p:cNvPr>
          <p:cNvSpPr>
            <a:spLocks noGrp="1"/>
          </p:cNvSpPr>
          <p:nvPr>
            <p:ph type="sldNum" sz="quarter" idx="12"/>
          </p:nvPr>
        </p:nvSpPr>
        <p:spPr/>
        <p:txBody>
          <a:bodyPr/>
          <a:lstStyle/>
          <a:p>
            <a:fld id="{10F38EA1-A2B3-734E-8FE4-2A14DB32A8FE}" type="slidenum">
              <a:rPr lang="en-US" smtClean="0"/>
              <a:pPr/>
              <a:t>‹#›</a:t>
            </a:fld>
            <a:endParaRPr lang="en-US" dirty="0"/>
          </a:p>
        </p:txBody>
      </p:sp>
      <p:sp>
        <p:nvSpPr>
          <p:cNvPr id="3" name="Title 2">
            <a:extLst>
              <a:ext uri="{FF2B5EF4-FFF2-40B4-BE49-F238E27FC236}">
                <a16:creationId xmlns:a16="http://schemas.microsoft.com/office/drawing/2014/main" id="{3E49403F-CF40-6945-8659-9FD9788CF4CE}"/>
              </a:ext>
            </a:extLst>
          </p:cNvPr>
          <p:cNvSpPr>
            <a:spLocks noGrp="1"/>
          </p:cNvSpPr>
          <p:nvPr>
            <p:ph type="title" hasCustomPrompt="1"/>
          </p:nvPr>
        </p:nvSpPr>
        <p:spPr/>
        <p:txBody>
          <a:bodyPr/>
          <a:lstStyle>
            <a:lvl1pPr>
              <a:defRPr/>
            </a:lvl1pPr>
          </a:lstStyle>
          <a:p>
            <a:r>
              <a:rPr lang="en-US" dirty="0"/>
              <a:t>Text Slide (Green Shard)</a:t>
            </a:r>
            <a:endParaRPr lang="en-GB" dirty="0"/>
          </a:p>
        </p:txBody>
      </p:sp>
    </p:spTree>
    <p:extLst>
      <p:ext uri="{BB962C8B-B14F-4D97-AF65-F5344CB8AC3E}">
        <p14:creationId xmlns:p14="http://schemas.microsoft.com/office/powerpoint/2010/main" val="207876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Teal Shar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3BC7B6-1CC4-9E47-A440-BA84B5EDC6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AB0033C6-C267-EF4B-8A31-2CDCB49B676F}"/>
              </a:ext>
            </a:extLst>
          </p:cNvPr>
          <p:cNvSpPr>
            <a:spLocks noGrp="1"/>
          </p:cNvSpPr>
          <p:nvPr>
            <p:ph idx="1"/>
          </p:nvPr>
        </p:nvSpPr>
        <p:spPr>
          <a:xfrm>
            <a:off x="864000" y="2160000"/>
            <a:ext cx="10426300" cy="3285871"/>
          </a:xfrm>
        </p:spPr>
        <p:txBody>
          <a:bodyPr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12">
            <a:extLst>
              <a:ext uri="{FF2B5EF4-FFF2-40B4-BE49-F238E27FC236}">
                <a16:creationId xmlns:a16="http://schemas.microsoft.com/office/drawing/2014/main" id="{D2B68398-04E7-D249-8CA3-824DF2AC16FC}"/>
              </a:ext>
            </a:extLst>
          </p:cNvPr>
          <p:cNvSpPr>
            <a:spLocks noGrp="1"/>
          </p:cNvSpPr>
          <p:nvPr>
            <p:ph type="sldNum" sz="quarter" idx="12"/>
          </p:nvPr>
        </p:nvSpPr>
        <p:spPr/>
        <p:txBody>
          <a:bodyPr/>
          <a:lstStyle/>
          <a:p>
            <a:fld id="{10F38EA1-A2B3-734E-8FE4-2A14DB32A8FE}" type="slidenum">
              <a:rPr lang="en-US" smtClean="0"/>
              <a:pPr/>
              <a:t>‹#›</a:t>
            </a:fld>
            <a:endParaRPr lang="en-US" dirty="0"/>
          </a:p>
        </p:txBody>
      </p:sp>
      <p:sp>
        <p:nvSpPr>
          <p:cNvPr id="2" name="Title 1">
            <a:extLst>
              <a:ext uri="{FF2B5EF4-FFF2-40B4-BE49-F238E27FC236}">
                <a16:creationId xmlns:a16="http://schemas.microsoft.com/office/drawing/2014/main" id="{2F8303D0-0FDF-C34C-88F1-9495B9F64E79}"/>
              </a:ext>
            </a:extLst>
          </p:cNvPr>
          <p:cNvSpPr>
            <a:spLocks noGrp="1"/>
          </p:cNvSpPr>
          <p:nvPr>
            <p:ph type="title" hasCustomPrompt="1"/>
          </p:nvPr>
        </p:nvSpPr>
        <p:spPr/>
        <p:txBody>
          <a:bodyPr/>
          <a:lstStyle>
            <a:lvl1pPr>
              <a:defRPr/>
            </a:lvl1pPr>
          </a:lstStyle>
          <a:p>
            <a:r>
              <a:rPr lang="en-US" dirty="0"/>
              <a:t>Text Slide (Teal Shard)</a:t>
            </a:r>
            <a:endParaRPr lang="en-GB" dirty="0"/>
          </a:p>
        </p:txBody>
      </p:sp>
    </p:spTree>
    <p:extLst>
      <p:ext uri="{BB962C8B-B14F-4D97-AF65-F5344CB8AC3E}">
        <p14:creationId xmlns:p14="http://schemas.microsoft.com/office/powerpoint/2010/main" val="426140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Blue Shar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887C3D-18ED-964F-BE95-7701F06879D1}"/>
              </a:ext>
            </a:extLst>
          </p:cNvPr>
          <p:cNvPicPr>
            <a:picLocks noChangeAspect="1"/>
          </p:cNvPicPr>
          <p:nvPr userDrawn="1"/>
        </p:nvPicPr>
        <p:blipFill>
          <a:blip r:embed="rId2"/>
          <a:stretch>
            <a:fillRect/>
          </a:stretch>
        </p:blipFill>
        <p:spPr>
          <a:xfrm>
            <a:off x="-1200" y="-675"/>
            <a:ext cx="12193200" cy="6858675"/>
          </a:xfrm>
          <a:prstGeom prst="rect">
            <a:avLst/>
          </a:prstGeom>
        </p:spPr>
      </p:pic>
      <p:sp>
        <p:nvSpPr>
          <p:cNvPr id="5" name="Content Placeholder 2">
            <a:extLst>
              <a:ext uri="{FF2B5EF4-FFF2-40B4-BE49-F238E27FC236}">
                <a16:creationId xmlns:a16="http://schemas.microsoft.com/office/drawing/2014/main" id="{34A9A1DA-7750-0641-9795-BF5CC1195544}"/>
              </a:ext>
            </a:extLst>
          </p:cNvPr>
          <p:cNvSpPr>
            <a:spLocks noGrp="1"/>
          </p:cNvSpPr>
          <p:nvPr>
            <p:ph idx="1"/>
          </p:nvPr>
        </p:nvSpPr>
        <p:spPr>
          <a:xfrm>
            <a:off x="863999" y="2160000"/>
            <a:ext cx="5051025" cy="3285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0CC858C-67B7-D140-9CED-B37724D2C558}"/>
              </a:ext>
            </a:extLst>
          </p:cNvPr>
          <p:cNvSpPr>
            <a:spLocks noGrp="1"/>
          </p:cNvSpPr>
          <p:nvPr>
            <p:ph type="title" hasCustomPrompt="1"/>
          </p:nvPr>
        </p:nvSpPr>
        <p:spPr>
          <a:xfrm>
            <a:off x="864000" y="824925"/>
            <a:ext cx="5051025" cy="1325563"/>
          </a:xfrm>
        </p:spPr>
        <p:txBody>
          <a:bodyPr/>
          <a:lstStyle>
            <a:lvl1pPr>
              <a:defRPr/>
            </a:lvl1pPr>
          </a:lstStyle>
          <a:p>
            <a:r>
              <a:rPr lang="en-US" dirty="0"/>
              <a:t>Text Slide (Blue Shard)</a:t>
            </a:r>
            <a:endParaRPr lang="en-AU" dirty="0"/>
          </a:p>
        </p:txBody>
      </p:sp>
      <p:sp>
        <p:nvSpPr>
          <p:cNvPr id="8" name="Picture Placeholder 7">
            <a:extLst>
              <a:ext uri="{FF2B5EF4-FFF2-40B4-BE49-F238E27FC236}">
                <a16:creationId xmlns:a16="http://schemas.microsoft.com/office/drawing/2014/main" id="{37C91692-9DE0-6F46-B7A6-75EA364D3CEE}"/>
              </a:ext>
            </a:extLst>
          </p:cNvPr>
          <p:cNvSpPr>
            <a:spLocks noGrp="1"/>
          </p:cNvSpPr>
          <p:nvPr>
            <p:ph type="pic" sz="quarter" idx="10"/>
          </p:nvPr>
        </p:nvSpPr>
        <p:spPr>
          <a:xfrm>
            <a:off x="6276975" y="1449388"/>
            <a:ext cx="5013325" cy="2659062"/>
          </a:xfrm>
          <a:solidFill>
            <a:schemeClr val="bg2"/>
          </a:solidFill>
        </p:spPr>
        <p:txBody>
          <a:bodyPr/>
          <a:lstStyle/>
          <a:p>
            <a:r>
              <a:rPr lang="en-US"/>
              <a:t>Click icon to add picture</a:t>
            </a:r>
            <a:endParaRPr lang="en-AU" dirty="0"/>
          </a:p>
        </p:txBody>
      </p:sp>
      <p:sp>
        <p:nvSpPr>
          <p:cNvPr id="12" name="Slide Number Placeholder 11">
            <a:extLst>
              <a:ext uri="{FF2B5EF4-FFF2-40B4-BE49-F238E27FC236}">
                <a16:creationId xmlns:a16="http://schemas.microsoft.com/office/drawing/2014/main" id="{0341A621-1155-3A41-BD0D-C53B9AD54D38}"/>
              </a:ext>
            </a:extLst>
          </p:cNvPr>
          <p:cNvSpPr>
            <a:spLocks noGrp="1"/>
          </p:cNvSpPr>
          <p:nvPr>
            <p:ph type="sldNum" sz="quarter" idx="13"/>
          </p:nvPr>
        </p:nvSpPr>
        <p:spPr/>
        <p:txBody>
          <a:bodyPr/>
          <a:lstStyle/>
          <a:p>
            <a:fld id="{10F38EA1-A2B3-734E-8FE4-2A14DB32A8FE}" type="slidenum">
              <a:rPr lang="en-US" smtClean="0"/>
              <a:pPr/>
              <a:t>‹#›</a:t>
            </a:fld>
            <a:endParaRPr lang="en-US" dirty="0"/>
          </a:p>
        </p:txBody>
      </p:sp>
      <p:sp>
        <p:nvSpPr>
          <p:cNvPr id="24" name="Content Placeholder 23">
            <a:extLst>
              <a:ext uri="{FF2B5EF4-FFF2-40B4-BE49-F238E27FC236}">
                <a16:creationId xmlns:a16="http://schemas.microsoft.com/office/drawing/2014/main" id="{680821D7-F645-7240-855F-C08E3428B691}"/>
              </a:ext>
            </a:extLst>
          </p:cNvPr>
          <p:cNvSpPr>
            <a:spLocks noGrp="1"/>
          </p:cNvSpPr>
          <p:nvPr>
            <p:ph sz="quarter" idx="15"/>
          </p:nvPr>
        </p:nvSpPr>
        <p:spPr>
          <a:xfrm>
            <a:off x="6276975" y="4533900"/>
            <a:ext cx="5013325" cy="1290638"/>
          </a:xfrm>
        </p:spPr>
        <p:txBody>
          <a:bodyPr/>
          <a:lstStyle>
            <a:lvl1pPr>
              <a:defRPr>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44696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Chartreuse Shar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6D7AA9-9218-E045-924A-36D1390EE1B5}"/>
              </a:ext>
            </a:extLst>
          </p:cNvPr>
          <p:cNvPicPr>
            <a:picLocks noChangeAspect="1"/>
          </p:cNvPicPr>
          <p:nvPr userDrawn="1"/>
        </p:nvPicPr>
        <p:blipFill>
          <a:blip r:embed="rId2"/>
          <a:stretch>
            <a:fillRect/>
          </a:stretch>
        </p:blipFill>
        <p:spPr>
          <a:xfrm>
            <a:off x="-1200" y="-675"/>
            <a:ext cx="12193200" cy="6858675"/>
          </a:xfrm>
          <a:prstGeom prst="rect">
            <a:avLst/>
          </a:prstGeom>
        </p:spPr>
      </p:pic>
      <p:sp>
        <p:nvSpPr>
          <p:cNvPr id="5" name="Content Placeholder 2">
            <a:extLst>
              <a:ext uri="{FF2B5EF4-FFF2-40B4-BE49-F238E27FC236}">
                <a16:creationId xmlns:a16="http://schemas.microsoft.com/office/drawing/2014/main" id="{60E9BE8E-9078-0D45-B3CB-4AF2270BCEEA}"/>
              </a:ext>
            </a:extLst>
          </p:cNvPr>
          <p:cNvSpPr>
            <a:spLocks noGrp="1"/>
          </p:cNvSpPr>
          <p:nvPr>
            <p:ph idx="1"/>
          </p:nvPr>
        </p:nvSpPr>
        <p:spPr>
          <a:xfrm>
            <a:off x="863999" y="2160000"/>
            <a:ext cx="5051025" cy="3285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7B01F872-BBD8-A54E-B68F-C56E9D1BB2BC}"/>
              </a:ext>
            </a:extLst>
          </p:cNvPr>
          <p:cNvSpPr>
            <a:spLocks noGrp="1"/>
          </p:cNvSpPr>
          <p:nvPr>
            <p:ph type="title" hasCustomPrompt="1"/>
          </p:nvPr>
        </p:nvSpPr>
        <p:spPr>
          <a:xfrm>
            <a:off x="864000" y="824925"/>
            <a:ext cx="5051025" cy="1325563"/>
          </a:xfrm>
        </p:spPr>
        <p:txBody>
          <a:bodyPr/>
          <a:lstStyle>
            <a:lvl1pPr>
              <a:defRPr/>
            </a:lvl1pPr>
          </a:lstStyle>
          <a:p>
            <a:r>
              <a:rPr lang="en-US" dirty="0"/>
              <a:t>Text Slide (Chartreuse Shard)</a:t>
            </a:r>
            <a:endParaRPr lang="en-AU" dirty="0"/>
          </a:p>
        </p:txBody>
      </p:sp>
      <p:sp>
        <p:nvSpPr>
          <p:cNvPr id="13" name="Picture Placeholder 12">
            <a:extLst>
              <a:ext uri="{FF2B5EF4-FFF2-40B4-BE49-F238E27FC236}">
                <a16:creationId xmlns:a16="http://schemas.microsoft.com/office/drawing/2014/main" id="{B9BB238B-4481-B548-8E23-ED82716384D0}"/>
              </a:ext>
            </a:extLst>
          </p:cNvPr>
          <p:cNvSpPr>
            <a:spLocks noGrp="1"/>
          </p:cNvSpPr>
          <p:nvPr>
            <p:ph type="pic" sz="quarter" idx="10"/>
          </p:nvPr>
        </p:nvSpPr>
        <p:spPr>
          <a:xfrm>
            <a:off x="5635101" y="1019161"/>
            <a:ext cx="6556899" cy="4825048"/>
          </a:xfrm>
          <a:custGeom>
            <a:avLst/>
            <a:gdLst>
              <a:gd name="connsiteX0" fmla="*/ 2267502 w 6556899"/>
              <a:gd name="connsiteY0" fmla="*/ 0 h 4825048"/>
              <a:gd name="connsiteX1" fmla="*/ 2313512 w 6556899"/>
              <a:gd name="connsiteY1" fmla="*/ 0 h 4825048"/>
              <a:gd name="connsiteX2" fmla="*/ 3314092 w 6556899"/>
              <a:gd name="connsiteY2" fmla="*/ 0 h 4825048"/>
              <a:gd name="connsiteX3" fmla="*/ 6556899 w 6556899"/>
              <a:gd name="connsiteY3" fmla="*/ 0 h 4825048"/>
              <a:gd name="connsiteX4" fmla="*/ 6556899 w 6556899"/>
              <a:gd name="connsiteY4" fmla="*/ 4825048 h 4825048"/>
              <a:gd name="connsiteX5" fmla="*/ 2965229 w 6556899"/>
              <a:gd name="connsiteY5" fmla="*/ 4825048 h 4825048"/>
              <a:gd name="connsiteX6" fmla="*/ 2313512 w 6556899"/>
              <a:gd name="connsiteY6" fmla="*/ 4825048 h 4825048"/>
              <a:gd name="connsiteX7" fmla="*/ 2313512 w 6556899"/>
              <a:gd name="connsiteY7" fmla="*/ 4823301 h 4825048"/>
              <a:gd name="connsiteX8" fmla="*/ 0 w 6556899"/>
              <a:gd name="connsiteY8" fmla="*/ 4817096 h 482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6899" h="4825048">
                <a:moveTo>
                  <a:pt x="2267502" y="0"/>
                </a:moveTo>
                <a:lnTo>
                  <a:pt x="2313512" y="0"/>
                </a:lnTo>
                <a:lnTo>
                  <a:pt x="3314092" y="0"/>
                </a:lnTo>
                <a:lnTo>
                  <a:pt x="6556899" y="0"/>
                </a:lnTo>
                <a:lnTo>
                  <a:pt x="6556899" y="4825048"/>
                </a:lnTo>
                <a:lnTo>
                  <a:pt x="2965229" y="4825048"/>
                </a:lnTo>
                <a:lnTo>
                  <a:pt x="2313512" y="4825048"/>
                </a:lnTo>
                <a:lnTo>
                  <a:pt x="2313512" y="4823301"/>
                </a:lnTo>
                <a:lnTo>
                  <a:pt x="0" y="4817096"/>
                </a:lnTo>
                <a:close/>
              </a:path>
            </a:pathLst>
          </a:custGeom>
          <a:solidFill>
            <a:schemeClr val="bg2"/>
          </a:solidFill>
        </p:spPr>
        <p:txBody>
          <a:bodyPr wrap="square" anchor="ctr">
            <a:noAutofit/>
          </a:bodyPr>
          <a:lstStyle>
            <a:lvl1pPr algn="ctr">
              <a:defRPr/>
            </a:lvl1pPr>
          </a:lstStyle>
          <a:p>
            <a:r>
              <a:rPr lang="en-US"/>
              <a:t>Click icon to add picture</a:t>
            </a:r>
            <a:endParaRPr lang="en-AU" dirty="0"/>
          </a:p>
        </p:txBody>
      </p:sp>
      <p:sp>
        <p:nvSpPr>
          <p:cNvPr id="2" name="Slide Number Placeholder 1">
            <a:extLst>
              <a:ext uri="{FF2B5EF4-FFF2-40B4-BE49-F238E27FC236}">
                <a16:creationId xmlns:a16="http://schemas.microsoft.com/office/drawing/2014/main" id="{796155ED-B8B4-5A4F-9D75-3EB8D61B2B2D}"/>
              </a:ext>
            </a:extLst>
          </p:cNvPr>
          <p:cNvSpPr>
            <a:spLocks noGrp="1"/>
          </p:cNvSpPr>
          <p:nvPr>
            <p:ph type="sldNum" sz="quarter" idx="11"/>
          </p:nvPr>
        </p:nvSpPr>
        <p:spPr/>
        <p:txBody>
          <a:bodyPr/>
          <a:lstStyle/>
          <a:p>
            <a:fld id="{10F38EA1-A2B3-734E-8FE4-2A14DB32A8FE}" type="slidenum">
              <a:rPr lang="en-US" smtClean="0"/>
              <a:pPr/>
              <a:t>‹#›</a:t>
            </a:fld>
            <a:endParaRPr lang="en-US" dirty="0"/>
          </a:p>
        </p:txBody>
      </p:sp>
      <p:sp>
        <p:nvSpPr>
          <p:cNvPr id="3" name="TextBox 2">
            <a:extLst>
              <a:ext uri="{FF2B5EF4-FFF2-40B4-BE49-F238E27FC236}">
                <a16:creationId xmlns:a16="http://schemas.microsoft.com/office/drawing/2014/main" id="{7F8A78B5-4E00-1844-9671-5E9CA6492AD5}"/>
              </a:ext>
            </a:extLst>
          </p:cNvPr>
          <p:cNvSpPr txBox="1"/>
          <p:nvPr userDrawn="1"/>
        </p:nvSpPr>
        <p:spPr>
          <a:xfrm>
            <a:off x="8079698" y="-1064302"/>
            <a:ext cx="0" cy="0"/>
          </a:xfrm>
          <a:prstGeom prst="rect">
            <a:avLst/>
          </a:prstGeom>
          <a:noFill/>
        </p:spPr>
        <p:txBody>
          <a:bodyPr wrap="none" lIns="0" tIns="0" rIns="0" bIns="0" rtlCol="0">
            <a:noAutofit/>
          </a:bodyPr>
          <a:lstStyle/>
          <a:p>
            <a:pPr algn="l"/>
            <a:endParaRPr lang="en-AU" dirty="0"/>
          </a:p>
        </p:txBody>
      </p:sp>
    </p:spTree>
    <p:extLst>
      <p:ext uri="{BB962C8B-B14F-4D97-AF65-F5344CB8AC3E}">
        <p14:creationId xmlns:p14="http://schemas.microsoft.com/office/powerpoint/2010/main" val="169619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F0EEA-4D92-4FD2-2305-9CD9320188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3EFD829-972C-E924-6DF5-000F2C97FC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A71EA9-26AB-6601-2157-63F82D962460}"/>
              </a:ext>
            </a:extLst>
          </p:cNvPr>
          <p:cNvSpPr>
            <a:spLocks noGrp="1"/>
          </p:cNvSpPr>
          <p:nvPr>
            <p:ph type="dt" sz="half" idx="10"/>
          </p:nvPr>
        </p:nvSpPr>
        <p:spPr/>
        <p:txBody>
          <a:bodyPr/>
          <a:lstStyle/>
          <a:p>
            <a:fld id="{EA385876-F32D-4597-8FB6-A65D7A821E27}" type="datetimeFigureOut">
              <a:rPr lang="en-AU" smtClean="0"/>
              <a:t>5/09/2023</a:t>
            </a:fld>
            <a:endParaRPr lang="en-AU"/>
          </a:p>
        </p:txBody>
      </p:sp>
      <p:sp>
        <p:nvSpPr>
          <p:cNvPr id="5" name="Footer Placeholder 4">
            <a:extLst>
              <a:ext uri="{FF2B5EF4-FFF2-40B4-BE49-F238E27FC236}">
                <a16:creationId xmlns:a16="http://schemas.microsoft.com/office/drawing/2014/main" id="{3BEEE2D5-43F9-9E65-3038-8E6BD401106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D1A3F63-5588-1BC1-7B00-C727C5ED03AE}"/>
              </a:ext>
            </a:extLst>
          </p:cNvPr>
          <p:cNvSpPr>
            <a:spLocks noGrp="1"/>
          </p:cNvSpPr>
          <p:nvPr>
            <p:ph type="sldNum" sz="quarter" idx="12"/>
          </p:nvPr>
        </p:nvSpPr>
        <p:spPr/>
        <p:txBody>
          <a:bodyPr/>
          <a:lstStyle/>
          <a:p>
            <a:fld id="{4E8E733D-827C-44BE-A3C8-B1D6BE36984E}" type="slidenum">
              <a:rPr lang="en-AU" smtClean="0"/>
              <a:t>‹#›</a:t>
            </a:fld>
            <a:endParaRPr lang="en-AU"/>
          </a:p>
        </p:txBody>
      </p:sp>
    </p:spTree>
    <p:extLst>
      <p:ext uri="{BB962C8B-B14F-4D97-AF65-F5344CB8AC3E}">
        <p14:creationId xmlns:p14="http://schemas.microsoft.com/office/powerpoint/2010/main" val="368742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B7046-5D1E-4708-5394-410FE153FA6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63C96D3-6C7F-F21B-1E5A-CD3817DD01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766A199-4DF7-12D6-0639-DBFF5E610C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904BEC9-C4EE-69D7-BA2D-93028AC955E0}"/>
              </a:ext>
            </a:extLst>
          </p:cNvPr>
          <p:cNvSpPr>
            <a:spLocks noGrp="1"/>
          </p:cNvSpPr>
          <p:nvPr>
            <p:ph type="dt" sz="half" idx="10"/>
          </p:nvPr>
        </p:nvSpPr>
        <p:spPr/>
        <p:txBody>
          <a:bodyPr/>
          <a:lstStyle/>
          <a:p>
            <a:fld id="{EA385876-F32D-4597-8FB6-A65D7A821E27}" type="datetimeFigureOut">
              <a:rPr lang="en-AU" smtClean="0"/>
              <a:t>5/09/2023</a:t>
            </a:fld>
            <a:endParaRPr lang="en-AU"/>
          </a:p>
        </p:txBody>
      </p:sp>
      <p:sp>
        <p:nvSpPr>
          <p:cNvPr id="6" name="Footer Placeholder 5">
            <a:extLst>
              <a:ext uri="{FF2B5EF4-FFF2-40B4-BE49-F238E27FC236}">
                <a16:creationId xmlns:a16="http://schemas.microsoft.com/office/drawing/2014/main" id="{EAE726C2-9273-BA5C-8F47-0F674618A48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3E816CC-5110-DC52-24AF-D7BB2AB7E5F5}"/>
              </a:ext>
            </a:extLst>
          </p:cNvPr>
          <p:cNvSpPr>
            <a:spLocks noGrp="1"/>
          </p:cNvSpPr>
          <p:nvPr>
            <p:ph type="sldNum" sz="quarter" idx="12"/>
          </p:nvPr>
        </p:nvSpPr>
        <p:spPr/>
        <p:txBody>
          <a:bodyPr/>
          <a:lstStyle/>
          <a:p>
            <a:fld id="{4E8E733D-827C-44BE-A3C8-B1D6BE36984E}" type="slidenum">
              <a:rPr lang="en-AU" smtClean="0"/>
              <a:t>‹#›</a:t>
            </a:fld>
            <a:endParaRPr lang="en-AU"/>
          </a:p>
        </p:txBody>
      </p:sp>
    </p:spTree>
    <p:extLst>
      <p:ext uri="{BB962C8B-B14F-4D97-AF65-F5344CB8AC3E}">
        <p14:creationId xmlns:p14="http://schemas.microsoft.com/office/powerpoint/2010/main" val="1784823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2844-BD25-1264-A2F4-2A9583636F4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243B58B-5499-0C44-7AD3-3C4791B145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F3769B-21D1-C335-06FB-F14F80BAA2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71635EF-8856-9C48-3923-17EFD724C8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82A6B-0DF1-41E8-FFF5-FA8D2C09D2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10B3739-7BDF-B799-2C48-6A28BE3E5C78}"/>
              </a:ext>
            </a:extLst>
          </p:cNvPr>
          <p:cNvSpPr>
            <a:spLocks noGrp="1"/>
          </p:cNvSpPr>
          <p:nvPr>
            <p:ph type="dt" sz="half" idx="10"/>
          </p:nvPr>
        </p:nvSpPr>
        <p:spPr/>
        <p:txBody>
          <a:bodyPr/>
          <a:lstStyle/>
          <a:p>
            <a:fld id="{EA385876-F32D-4597-8FB6-A65D7A821E27}" type="datetimeFigureOut">
              <a:rPr lang="en-AU" smtClean="0"/>
              <a:t>5/09/2023</a:t>
            </a:fld>
            <a:endParaRPr lang="en-AU"/>
          </a:p>
        </p:txBody>
      </p:sp>
      <p:sp>
        <p:nvSpPr>
          <p:cNvPr id="8" name="Footer Placeholder 7">
            <a:extLst>
              <a:ext uri="{FF2B5EF4-FFF2-40B4-BE49-F238E27FC236}">
                <a16:creationId xmlns:a16="http://schemas.microsoft.com/office/drawing/2014/main" id="{869B29A3-2020-0082-1D29-99B66BC20FA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384385C-A2BD-7C48-610F-05DD2AE28FA5}"/>
              </a:ext>
            </a:extLst>
          </p:cNvPr>
          <p:cNvSpPr>
            <a:spLocks noGrp="1"/>
          </p:cNvSpPr>
          <p:nvPr>
            <p:ph type="sldNum" sz="quarter" idx="12"/>
          </p:nvPr>
        </p:nvSpPr>
        <p:spPr/>
        <p:txBody>
          <a:bodyPr/>
          <a:lstStyle/>
          <a:p>
            <a:fld id="{4E8E733D-827C-44BE-A3C8-B1D6BE36984E}" type="slidenum">
              <a:rPr lang="en-AU" smtClean="0"/>
              <a:t>‹#›</a:t>
            </a:fld>
            <a:endParaRPr lang="en-AU"/>
          </a:p>
        </p:txBody>
      </p:sp>
    </p:spTree>
    <p:extLst>
      <p:ext uri="{BB962C8B-B14F-4D97-AF65-F5344CB8AC3E}">
        <p14:creationId xmlns:p14="http://schemas.microsoft.com/office/powerpoint/2010/main" val="59092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7B5B0-52C8-A70F-381F-C2E1B98C9EF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DE3EF0F-8461-52C6-F5CA-4AA898B7AB91}"/>
              </a:ext>
            </a:extLst>
          </p:cNvPr>
          <p:cNvSpPr>
            <a:spLocks noGrp="1"/>
          </p:cNvSpPr>
          <p:nvPr>
            <p:ph type="dt" sz="half" idx="10"/>
          </p:nvPr>
        </p:nvSpPr>
        <p:spPr/>
        <p:txBody>
          <a:bodyPr/>
          <a:lstStyle/>
          <a:p>
            <a:fld id="{EA385876-F32D-4597-8FB6-A65D7A821E27}" type="datetimeFigureOut">
              <a:rPr lang="en-AU" smtClean="0"/>
              <a:t>5/09/2023</a:t>
            </a:fld>
            <a:endParaRPr lang="en-AU"/>
          </a:p>
        </p:txBody>
      </p:sp>
      <p:sp>
        <p:nvSpPr>
          <p:cNvPr id="4" name="Footer Placeholder 3">
            <a:extLst>
              <a:ext uri="{FF2B5EF4-FFF2-40B4-BE49-F238E27FC236}">
                <a16:creationId xmlns:a16="http://schemas.microsoft.com/office/drawing/2014/main" id="{BDE5E6B5-E23A-4EC6-AD59-B84A88D87C6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0C14297-F9C0-B856-A71F-99EBC57ED732}"/>
              </a:ext>
            </a:extLst>
          </p:cNvPr>
          <p:cNvSpPr>
            <a:spLocks noGrp="1"/>
          </p:cNvSpPr>
          <p:nvPr>
            <p:ph type="sldNum" sz="quarter" idx="12"/>
          </p:nvPr>
        </p:nvSpPr>
        <p:spPr/>
        <p:txBody>
          <a:bodyPr/>
          <a:lstStyle/>
          <a:p>
            <a:fld id="{4E8E733D-827C-44BE-A3C8-B1D6BE36984E}" type="slidenum">
              <a:rPr lang="en-AU" smtClean="0"/>
              <a:t>‹#›</a:t>
            </a:fld>
            <a:endParaRPr lang="en-AU"/>
          </a:p>
        </p:txBody>
      </p:sp>
    </p:spTree>
    <p:extLst>
      <p:ext uri="{BB962C8B-B14F-4D97-AF65-F5344CB8AC3E}">
        <p14:creationId xmlns:p14="http://schemas.microsoft.com/office/powerpoint/2010/main" val="3636955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96BF01-8302-CBE7-B33F-60B333414E68}"/>
              </a:ext>
            </a:extLst>
          </p:cNvPr>
          <p:cNvSpPr>
            <a:spLocks noGrp="1"/>
          </p:cNvSpPr>
          <p:nvPr>
            <p:ph type="dt" sz="half" idx="10"/>
          </p:nvPr>
        </p:nvSpPr>
        <p:spPr/>
        <p:txBody>
          <a:bodyPr/>
          <a:lstStyle/>
          <a:p>
            <a:fld id="{EA385876-F32D-4597-8FB6-A65D7A821E27}" type="datetimeFigureOut">
              <a:rPr lang="en-AU" smtClean="0"/>
              <a:t>5/09/2023</a:t>
            </a:fld>
            <a:endParaRPr lang="en-AU"/>
          </a:p>
        </p:txBody>
      </p:sp>
      <p:sp>
        <p:nvSpPr>
          <p:cNvPr id="3" name="Footer Placeholder 2">
            <a:extLst>
              <a:ext uri="{FF2B5EF4-FFF2-40B4-BE49-F238E27FC236}">
                <a16:creationId xmlns:a16="http://schemas.microsoft.com/office/drawing/2014/main" id="{353AD6B3-FDED-4D35-7BB9-D4F29794DCD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9274126-0A8E-A804-52E6-B8899F225165}"/>
              </a:ext>
            </a:extLst>
          </p:cNvPr>
          <p:cNvSpPr>
            <a:spLocks noGrp="1"/>
          </p:cNvSpPr>
          <p:nvPr>
            <p:ph type="sldNum" sz="quarter" idx="12"/>
          </p:nvPr>
        </p:nvSpPr>
        <p:spPr/>
        <p:txBody>
          <a:bodyPr/>
          <a:lstStyle/>
          <a:p>
            <a:fld id="{4E8E733D-827C-44BE-A3C8-B1D6BE36984E}" type="slidenum">
              <a:rPr lang="en-AU" smtClean="0"/>
              <a:t>‹#›</a:t>
            </a:fld>
            <a:endParaRPr lang="en-AU"/>
          </a:p>
        </p:txBody>
      </p:sp>
    </p:spTree>
    <p:extLst>
      <p:ext uri="{BB962C8B-B14F-4D97-AF65-F5344CB8AC3E}">
        <p14:creationId xmlns:p14="http://schemas.microsoft.com/office/powerpoint/2010/main" val="3041460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650D1-771D-C573-E5AF-8B267BA08F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21CBF5F-778B-85C7-83E5-6A491C505C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C07373E-0725-E21E-17F9-DDFF73937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B513D5-4121-92F8-6ADE-9646AFC0EF27}"/>
              </a:ext>
            </a:extLst>
          </p:cNvPr>
          <p:cNvSpPr>
            <a:spLocks noGrp="1"/>
          </p:cNvSpPr>
          <p:nvPr>
            <p:ph type="dt" sz="half" idx="10"/>
          </p:nvPr>
        </p:nvSpPr>
        <p:spPr/>
        <p:txBody>
          <a:bodyPr/>
          <a:lstStyle/>
          <a:p>
            <a:fld id="{EA385876-F32D-4597-8FB6-A65D7A821E27}" type="datetimeFigureOut">
              <a:rPr lang="en-AU" smtClean="0"/>
              <a:t>5/09/2023</a:t>
            </a:fld>
            <a:endParaRPr lang="en-AU"/>
          </a:p>
        </p:txBody>
      </p:sp>
      <p:sp>
        <p:nvSpPr>
          <p:cNvPr id="6" name="Footer Placeholder 5">
            <a:extLst>
              <a:ext uri="{FF2B5EF4-FFF2-40B4-BE49-F238E27FC236}">
                <a16:creationId xmlns:a16="http://schemas.microsoft.com/office/drawing/2014/main" id="{859F5048-03BA-B998-D049-2D4B4A11731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813C17D-AC31-76A5-8458-AFFDACE9E4B1}"/>
              </a:ext>
            </a:extLst>
          </p:cNvPr>
          <p:cNvSpPr>
            <a:spLocks noGrp="1"/>
          </p:cNvSpPr>
          <p:nvPr>
            <p:ph type="sldNum" sz="quarter" idx="12"/>
          </p:nvPr>
        </p:nvSpPr>
        <p:spPr/>
        <p:txBody>
          <a:bodyPr/>
          <a:lstStyle/>
          <a:p>
            <a:fld id="{4E8E733D-827C-44BE-A3C8-B1D6BE36984E}" type="slidenum">
              <a:rPr lang="en-AU" smtClean="0"/>
              <a:t>‹#›</a:t>
            </a:fld>
            <a:endParaRPr lang="en-AU"/>
          </a:p>
        </p:txBody>
      </p:sp>
    </p:spTree>
    <p:extLst>
      <p:ext uri="{BB962C8B-B14F-4D97-AF65-F5344CB8AC3E}">
        <p14:creationId xmlns:p14="http://schemas.microsoft.com/office/powerpoint/2010/main" val="1088154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E54E-8EFD-8587-1E43-09BCD8640F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7519681-1732-8ACA-0656-3804D558F1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B01F32A-4664-CC9C-F6F8-386484021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E4AC0-82CD-C6D0-A996-C301CCE978F2}"/>
              </a:ext>
            </a:extLst>
          </p:cNvPr>
          <p:cNvSpPr>
            <a:spLocks noGrp="1"/>
          </p:cNvSpPr>
          <p:nvPr>
            <p:ph type="dt" sz="half" idx="10"/>
          </p:nvPr>
        </p:nvSpPr>
        <p:spPr/>
        <p:txBody>
          <a:bodyPr/>
          <a:lstStyle/>
          <a:p>
            <a:fld id="{EA385876-F32D-4597-8FB6-A65D7A821E27}" type="datetimeFigureOut">
              <a:rPr lang="en-AU" smtClean="0"/>
              <a:t>5/09/2023</a:t>
            </a:fld>
            <a:endParaRPr lang="en-AU"/>
          </a:p>
        </p:txBody>
      </p:sp>
      <p:sp>
        <p:nvSpPr>
          <p:cNvPr id="6" name="Footer Placeholder 5">
            <a:extLst>
              <a:ext uri="{FF2B5EF4-FFF2-40B4-BE49-F238E27FC236}">
                <a16:creationId xmlns:a16="http://schemas.microsoft.com/office/drawing/2014/main" id="{EC38082F-4009-3E0B-45A7-5E46F0C84E0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F5EE65D-98A3-DB6E-530D-24573E5C93A7}"/>
              </a:ext>
            </a:extLst>
          </p:cNvPr>
          <p:cNvSpPr>
            <a:spLocks noGrp="1"/>
          </p:cNvSpPr>
          <p:nvPr>
            <p:ph type="sldNum" sz="quarter" idx="12"/>
          </p:nvPr>
        </p:nvSpPr>
        <p:spPr/>
        <p:txBody>
          <a:bodyPr/>
          <a:lstStyle/>
          <a:p>
            <a:fld id="{4E8E733D-827C-44BE-A3C8-B1D6BE36984E}" type="slidenum">
              <a:rPr lang="en-AU" smtClean="0"/>
              <a:t>‹#›</a:t>
            </a:fld>
            <a:endParaRPr lang="en-AU"/>
          </a:p>
        </p:txBody>
      </p:sp>
    </p:spTree>
    <p:extLst>
      <p:ext uri="{BB962C8B-B14F-4D97-AF65-F5344CB8AC3E}">
        <p14:creationId xmlns:p14="http://schemas.microsoft.com/office/powerpoint/2010/main" val="2422346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5891E9-9A9C-289A-3CA4-A7E974DC4C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B5AD7CB-92DA-1059-2957-5C71725AB9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B2C9BE5-D388-5D72-3361-508DC2DA1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85876-F32D-4597-8FB6-A65D7A821E27}" type="datetimeFigureOut">
              <a:rPr lang="en-AU" smtClean="0"/>
              <a:t>5/09/2023</a:t>
            </a:fld>
            <a:endParaRPr lang="en-AU"/>
          </a:p>
        </p:txBody>
      </p:sp>
      <p:sp>
        <p:nvSpPr>
          <p:cNvPr id="5" name="Footer Placeholder 4">
            <a:extLst>
              <a:ext uri="{FF2B5EF4-FFF2-40B4-BE49-F238E27FC236}">
                <a16:creationId xmlns:a16="http://schemas.microsoft.com/office/drawing/2014/main" id="{D3ACD792-FEC0-9B51-A372-062B8EFB9F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8E24BDDE-5B88-1F99-065B-E4F9C4A8F5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E733D-827C-44BE-A3C8-B1D6BE36984E}" type="slidenum">
              <a:rPr lang="en-AU" smtClean="0"/>
              <a:t>‹#›</a:t>
            </a:fld>
            <a:endParaRPr lang="en-AU"/>
          </a:p>
        </p:txBody>
      </p:sp>
    </p:spTree>
    <p:extLst>
      <p:ext uri="{BB962C8B-B14F-4D97-AF65-F5344CB8AC3E}">
        <p14:creationId xmlns:p14="http://schemas.microsoft.com/office/powerpoint/2010/main" val="1535005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4000" y="828000"/>
            <a:ext cx="10426300" cy="1325563"/>
          </a:xfrm>
          <a:prstGeom prst="rect">
            <a:avLst/>
          </a:prstGeom>
        </p:spPr>
        <p:txBody>
          <a:bodyPr vert="horz" lIns="0" tIns="0" rIns="0" bIns="0" rtlCol="0" anchor="t">
            <a:no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864000" y="2160000"/>
            <a:ext cx="10426300" cy="31619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Slide Number Placeholder 5"/>
          <p:cNvSpPr>
            <a:spLocks noGrp="1"/>
          </p:cNvSpPr>
          <p:nvPr>
            <p:ph type="sldNum" sz="quarter" idx="4"/>
          </p:nvPr>
        </p:nvSpPr>
        <p:spPr>
          <a:xfrm>
            <a:off x="7848000" y="6480000"/>
            <a:ext cx="2743200" cy="360000"/>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10F38EA1-A2B3-734E-8FE4-2A14DB32A8FE}" type="slidenum">
              <a:rPr lang="en-US" smtClean="0"/>
              <a:pPr/>
              <a:t>‹#›</a:t>
            </a:fld>
            <a:endParaRPr lang="en-US" dirty="0"/>
          </a:p>
        </p:txBody>
      </p:sp>
    </p:spTree>
    <p:extLst>
      <p:ext uri="{BB962C8B-B14F-4D97-AF65-F5344CB8AC3E}">
        <p14:creationId xmlns:p14="http://schemas.microsoft.com/office/powerpoint/2010/main" val="387885998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0" i="0" kern="1200">
          <a:solidFill>
            <a:schemeClr val="accent1"/>
          </a:solidFill>
          <a:latin typeface="Arial" panose="020B0604020202020204" pitchFamily="34" charset="0"/>
          <a:ea typeface="+mj-ea"/>
          <a:cs typeface="Arial" panose="020B0604020202020204" pitchFamily="34" charset="0"/>
        </a:defRPr>
      </a:lvl1pPr>
    </p:titleStyle>
    <p:bodyStyle>
      <a:lvl1pPr marL="0" marR="0" indent="0" algn="l" defTabSz="914400" rtl="0" eaLnBrk="1" fontAlgn="auto" latinLnBrk="0" hangingPunct="1">
        <a:lnSpc>
          <a:spcPct val="110000"/>
        </a:lnSpc>
        <a:spcBef>
          <a:spcPts val="600"/>
        </a:spcBef>
        <a:spcAft>
          <a:spcPts val="1200"/>
        </a:spcAft>
        <a:buClrTx/>
        <a:buSzTx/>
        <a:buFontTx/>
        <a:buNone/>
        <a:tabLst/>
        <a:defRPr sz="1800" b="0" i="0" kern="1200" baseline="0">
          <a:solidFill>
            <a:schemeClr val="bg2">
              <a:lumMod val="25000"/>
            </a:schemeClr>
          </a:solidFill>
          <a:latin typeface="Arial" panose="020B0604020202020204" pitchFamily="34" charset="0"/>
          <a:ea typeface="+mn-ea"/>
          <a:cs typeface="Arial" panose="020B0604020202020204" pitchFamily="34" charset="0"/>
        </a:defRPr>
      </a:lvl1pPr>
      <a:lvl2pPr marL="918000" indent="-288000" algn="l" defTabSz="914400" rtl="0" eaLnBrk="1" latinLnBrk="0" hangingPunct="1">
        <a:lnSpc>
          <a:spcPct val="110000"/>
        </a:lnSpc>
        <a:spcBef>
          <a:spcPts val="600"/>
        </a:spcBef>
        <a:spcAft>
          <a:spcPts val="1200"/>
        </a:spcAft>
        <a:buFont typeface="Arial" panose="020B0604020202020204" pitchFamily="34" charset="0"/>
        <a:buChar char="•"/>
        <a:defRPr sz="1800" b="0" i="0" kern="1200">
          <a:solidFill>
            <a:schemeClr val="bg2">
              <a:lumMod val="25000"/>
            </a:schemeClr>
          </a:solidFill>
          <a:latin typeface="Arial" panose="020B0604020202020204" pitchFamily="34" charset="0"/>
          <a:ea typeface="+mn-ea"/>
          <a:cs typeface="Arial" panose="020B0604020202020204" pitchFamily="34" charset="0"/>
        </a:defRPr>
      </a:lvl2pPr>
      <a:lvl3pPr marL="918000" marR="0" indent="-288000" algn="l" defTabSz="914400" rtl="0" eaLnBrk="1" fontAlgn="auto" latinLnBrk="0" hangingPunct="1">
        <a:lnSpc>
          <a:spcPct val="110000"/>
        </a:lnSpc>
        <a:spcBef>
          <a:spcPts val="600"/>
        </a:spcBef>
        <a:spcAft>
          <a:spcPts val="1200"/>
        </a:spcAft>
        <a:buClrTx/>
        <a:buSzTx/>
        <a:buFont typeface="+mj-lt"/>
        <a:buAutoNum type="arabicPeriod"/>
        <a:tabLst/>
        <a:defRPr sz="1800" b="0" i="0" kern="1200" baseline="0">
          <a:solidFill>
            <a:schemeClr val="bg2">
              <a:lumMod val="25000"/>
            </a:schemeClr>
          </a:solidFill>
          <a:latin typeface="Arial" panose="020B0604020202020204" pitchFamily="34" charset="0"/>
          <a:ea typeface="+mn-ea"/>
          <a:cs typeface="Arial" panose="020B0604020202020204" pitchFamily="34" charset="0"/>
        </a:defRPr>
      </a:lvl3pPr>
      <a:lvl4pPr marL="918000" marR="0" indent="-288000" algn="l" defTabSz="914400" rtl="0" eaLnBrk="1" fontAlgn="auto" latinLnBrk="0" hangingPunct="1">
        <a:lnSpc>
          <a:spcPct val="110000"/>
        </a:lnSpc>
        <a:spcBef>
          <a:spcPts val="600"/>
        </a:spcBef>
        <a:spcAft>
          <a:spcPts val="1200"/>
        </a:spcAft>
        <a:buClr>
          <a:schemeClr val="bg2">
            <a:lumMod val="25000"/>
          </a:schemeClr>
        </a:buClr>
        <a:buSzTx/>
        <a:buFont typeface="+mj-lt"/>
        <a:buAutoNum type="alphaLcParenR"/>
        <a:tabLst/>
        <a:defRPr sz="1800" b="0" i="0" kern="1200" baseline="0">
          <a:solidFill>
            <a:schemeClr val="bg2">
              <a:lumMod val="25000"/>
            </a:schemeClr>
          </a:solidFill>
          <a:latin typeface="Arial" panose="020B0604020202020204" pitchFamily="34" charset="0"/>
          <a:ea typeface="+mn-ea"/>
          <a:cs typeface="Arial" panose="020B0604020202020204" pitchFamily="34" charset="0"/>
        </a:defRPr>
      </a:lvl4pPr>
      <a:lvl5pPr marL="1206000" marR="0" indent="-288000" algn="l" defTabSz="914400" rtl="0" eaLnBrk="1" fontAlgn="auto" latinLnBrk="0" hangingPunct="1">
        <a:lnSpc>
          <a:spcPct val="110000"/>
        </a:lnSpc>
        <a:spcBef>
          <a:spcPts val="600"/>
        </a:spcBef>
        <a:spcAft>
          <a:spcPts val="1200"/>
        </a:spcAft>
        <a:buClrTx/>
        <a:buSzTx/>
        <a:buFont typeface="Wingdings" pitchFamily="2" charset="2"/>
        <a:buChar char="§"/>
        <a:tabLst/>
        <a:defRPr sz="1800" b="0" i="0" kern="1200" baseline="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726">
          <p15:clr>
            <a:srgbClr val="F26B43"/>
          </p15:clr>
        </p15:guide>
        <p15:guide id="3" pos="7112">
          <p15:clr>
            <a:srgbClr val="F26B43"/>
          </p15:clr>
        </p15:guide>
        <p15:guide id="4" orient="horz" pos="519">
          <p15:clr>
            <a:srgbClr val="F26B43"/>
          </p15:clr>
        </p15:guide>
        <p15:guide id="5" orient="horz" pos="1358">
          <p15:clr>
            <a:srgbClr val="F26B43"/>
          </p15:clr>
        </p15:guide>
        <p15:guide id="6" pos="3954">
          <p15:clr>
            <a:srgbClr val="F26B43"/>
          </p15:clr>
        </p15:guide>
        <p15:guide id="8" pos="54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s://www.vic.gov.au/publications-and-research-adult-community-and-further-education-board?Redirect=1"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hyperlink" Target="https://www.vic.gov.au/strategic-directions-adult-community-and-further-education-board?Redirect=1"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www.vic.gov.au/sites/default/files/2020-12/Adult-Community-and-Further-Education-Board-Strategy-2020-25.pdf"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vic.gov.au/sites/default/files/2020-12/Future-ACE-2020-25-Ministerial-Statement.pdf" TargetMode="External"/><Relationship Id="rId7" Type="http://schemas.openxmlformats.org/officeDocument/2006/relationships/image" Target="../media/image27.sv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hyperlink" Target="https://www.vic.gov.au/pre-accredited-quality-framework" TargetMode="External"/><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sv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hyperlink" Target="https://www.vic.gov.au/learn-local-secure-portal" TargetMode="External"/><Relationship Id="rId4" Type="http://schemas.openxmlformats.org/officeDocument/2006/relationships/hyperlink" Target="https://learnlocal.org.au/resources/"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s://achris.vic.gov.au/weave/wca.html"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hyperlink" Target="https://www.vic.gov.au/sites/default/files/2020-12/Future-ACE-2020-25-Ministerial-Statement.pdf" TargetMode="External"/><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hyperlink" Target="mailto:training.participation@education.vic.gov.au" TargetMode="External"/><Relationship Id="rId2" Type="http://schemas.openxmlformats.org/officeDocument/2006/relationships/hyperlink" Target="https://www.education.vic.gov.au/training/providers/learnlocal/Pages/pqf.aspx" TargetMode="Externa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hyperlink" Target="mailto:training.participation@education.vic.gov.au" TargetMode="External"/><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45.sv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vic.gov.au/pre-accredited-training-and-programs" TargetMode="Externa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hyperlink" Target="mailto:training.participation@education.vic.gov.au" TargetMode="External"/><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hyperlink" Target="mailto:training.participation@education.vic.gov.au" TargetMode="External"/><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hyperlink" Target="https://www.vic.gov.au/pre-accredited-training-and-programs" TargetMode="External"/><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53.sv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hyperlink" Target="https://aus01.safelinks.protection.outlook.com/?url=http%3A%2F%2Fwww.learnlocal.org.au%2F&amp;data=04%7C01%7CAndrew.Kaighin%40education.vic.gov.au%7Ccb29c0e61f344056bbd808d972bb87da%7Cd96cb3371a8744cfb69b3cec334a4c1f%7C0%7C0%7C637666972058763317%7CUnknown%7CTWFpbGZsb3d8eyJWIjoiMC4wLjAwMDAiLCJQIjoiV2luMzIiLCJBTiI6Ik1haWwiLCJXVCI6Mn0%3D%7C1000&amp;sdata=5n23BjW9QU19huyACx2bqlY0N1QOSA0AlY7UbTR%2BoHI%3D&amp;reserved=0" TargetMode="External"/><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0.jpeg"/><Relationship Id="rId5" Type="http://schemas.openxmlformats.org/officeDocument/2006/relationships/hyperlink" Target="https://aus01.safelinks.protection.outlook.com/?url=http%3A%2F%2Fwww.youtube.com%2Flearnlocal&amp;data=04%7C01%7CAndrew.Kaighin%40education.vic.gov.au%7Ccb29c0e61f344056bbd808d972bb87da%7Cd96cb3371a8744cfb69b3cec334a4c1f%7C0%7C0%7C637666972058773307%7CUnknown%7CTWFpbGZsb3d8eyJWIjoiMC4wLjAwMDAiLCJQIjoiV2luMzIiLCJBTiI6Ik1haWwiLCJXVCI6Mn0%3D%7C1000&amp;sdata=%2FufVtqJM0i12cyAtYXb8r4VdmclsxLdLO4TMJf7Ve%2F4%3D&amp;reserved=0" TargetMode="External"/><Relationship Id="rId4" Type="http://schemas.openxmlformats.org/officeDocument/2006/relationships/hyperlink" Target="https://aus01.safelinks.protection.outlook.com/?url=http%3A%2F%2Fwww.twitter.com%2Flearnlocal&amp;data=04%7C01%7CAndrew.Kaighin%40education.vic.gov.au%7Ccb29c0e61f344056bbd808d972bb87da%7Cd96cb3371a8744cfb69b3cec334a4c1f%7C0%7C0%7C637666972058763317%7CUnknown%7CTWFpbGZsb3d8eyJWIjoiMC4wLjAwMDAiLCJQIjoiV2luMzIiLCJBTiI6Ik1haWwiLCJXVCI6Mn0%3D%7C1000&amp;sdata=HujHTQtjYQWBbnQWXQ5CSSdSynaYOCfnWVn1KS%2FgbAg%3D&amp;reserved=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hyperlink" Target="http://www.learnlocal.org.au/resources"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51A0E49E-313D-434E-B8EA-2B10317642E4}"/>
              </a:ext>
            </a:extLst>
          </p:cNvPr>
          <p:cNvSpPr>
            <a:spLocks noGrp="1"/>
          </p:cNvSpPr>
          <p:nvPr>
            <p:ph type="subTitle" idx="1"/>
          </p:nvPr>
        </p:nvSpPr>
        <p:spPr>
          <a:xfrm>
            <a:off x="860425" y="2313129"/>
            <a:ext cx="5676900" cy="868614"/>
          </a:xfrm>
        </p:spPr>
        <p:txBody>
          <a:bodyPr/>
          <a:lstStyle/>
          <a:p>
            <a:r>
              <a:rPr lang="en-GB" sz="2200" b="1" dirty="0"/>
              <a:t>Expression of Interest Process</a:t>
            </a:r>
          </a:p>
          <a:p>
            <a:r>
              <a:rPr lang="en-GB" sz="2200" dirty="0"/>
              <a:t>For 2024 ACFE Board </a:t>
            </a:r>
            <a:r>
              <a:rPr lang="en-GB" sz="2000" dirty="0"/>
              <a:t>Training</a:t>
            </a:r>
            <a:r>
              <a:rPr lang="en-GB" sz="2200" dirty="0"/>
              <a:t> Delivery</a:t>
            </a:r>
          </a:p>
        </p:txBody>
      </p:sp>
      <p:sp>
        <p:nvSpPr>
          <p:cNvPr id="7" name="Title 6">
            <a:extLst>
              <a:ext uri="{FF2B5EF4-FFF2-40B4-BE49-F238E27FC236}">
                <a16:creationId xmlns:a16="http://schemas.microsoft.com/office/drawing/2014/main" id="{CAE69CA2-DAAF-FE45-8CC6-E933F76B9EAF}"/>
              </a:ext>
            </a:extLst>
          </p:cNvPr>
          <p:cNvSpPr>
            <a:spLocks noGrp="1"/>
          </p:cNvSpPr>
          <p:nvPr>
            <p:ph type="ctrTitle"/>
          </p:nvPr>
        </p:nvSpPr>
        <p:spPr>
          <a:xfrm>
            <a:off x="860425" y="702051"/>
            <a:ext cx="5676900" cy="1252537"/>
          </a:xfrm>
        </p:spPr>
        <p:txBody>
          <a:bodyPr/>
          <a:lstStyle/>
          <a:p>
            <a:r>
              <a:rPr lang="en-US" sz="3000" dirty="0"/>
              <a:t>ADULT, COMMUNITY AND FURTHER EDUCATION BOARD</a:t>
            </a:r>
            <a:endParaRPr lang="en-GB" sz="3000" dirty="0"/>
          </a:p>
        </p:txBody>
      </p:sp>
      <p:sp>
        <p:nvSpPr>
          <p:cNvPr id="2" name="TextBox 1">
            <a:extLst>
              <a:ext uri="{FF2B5EF4-FFF2-40B4-BE49-F238E27FC236}">
                <a16:creationId xmlns:a16="http://schemas.microsoft.com/office/drawing/2014/main" id="{63F56335-FDCE-8C3A-83AA-049B35F1BBBF}"/>
              </a:ext>
            </a:extLst>
          </p:cNvPr>
          <p:cNvSpPr txBox="1"/>
          <p:nvPr/>
        </p:nvSpPr>
        <p:spPr>
          <a:xfrm>
            <a:off x="860425" y="5516633"/>
            <a:ext cx="1816925" cy="307777"/>
          </a:xfrm>
          <a:prstGeom prst="rect">
            <a:avLst/>
          </a:prstGeom>
          <a:noFill/>
        </p:spPr>
        <p:txBody>
          <a:bodyPr wrap="square" rtlCol="0">
            <a:spAutoFit/>
          </a:bodyPr>
          <a:lstStyle/>
          <a:p>
            <a:r>
              <a:rPr lang="en-AU" sz="1400" dirty="0">
                <a:solidFill>
                  <a:schemeClr val="accent1"/>
                </a:solidFill>
                <a:latin typeface="Calibri Light" panose="020F0302020204030204" pitchFamily="34" charset="0"/>
                <a:cs typeface="Calibri Light" panose="020F0302020204030204" pitchFamily="34" charset="0"/>
              </a:rPr>
              <a:t>August 2023</a:t>
            </a:r>
          </a:p>
        </p:txBody>
      </p:sp>
    </p:spTree>
    <p:extLst>
      <p:ext uri="{BB962C8B-B14F-4D97-AF65-F5344CB8AC3E}">
        <p14:creationId xmlns:p14="http://schemas.microsoft.com/office/powerpoint/2010/main" val="24580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B82A5-5ADC-4E4A-A4E4-52CA3AEAF1FB}"/>
              </a:ext>
            </a:extLst>
          </p:cNvPr>
          <p:cNvSpPr>
            <a:spLocks noGrp="1"/>
          </p:cNvSpPr>
          <p:nvPr>
            <p:ph idx="1"/>
          </p:nvPr>
        </p:nvSpPr>
        <p:spPr>
          <a:xfrm>
            <a:off x="882850" y="1358822"/>
            <a:ext cx="10426300" cy="4140355"/>
          </a:xfrm>
        </p:spPr>
        <p:txBody>
          <a:bodyPr/>
          <a:lstStyle/>
          <a:p>
            <a:pPr>
              <a:spcBef>
                <a:spcPts val="600"/>
              </a:spcBef>
              <a:spcAft>
                <a:spcPts val="600"/>
              </a:spcAft>
            </a:pPr>
            <a:r>
              <a:rPr lang="en-US" b="1" dirty="0"/>
              <a:t>ACFE Board Strategy 2020-25</a:t>
            </a:r>
          </a:p>
          <a:p>
            <a:pPr>
              <a:spcBef>
                <a:spcPts val="600"/>
              </a:spcBef>
              <a:spcAft>
                <a:spcPts val="600"/>
              </a:spcAft>
            </a:pPr>
            <a:r>
              <a:rPr lang="en-US" dirty="0"/>
              <a:t>Pre-accredited programs must reflect the Board’s strategic priorities outlined in the </a:t>
            </a:r>
            <a:r>
              <a:rPr lang="en-US" dirty="0">
                <a:hlinkClick r:id="rId3">
                  <a:extLst>
                    <a:ext uri="{A12FA001-AC4F-418D-AE19-62706E023703}">
                      <ahyp:hlinkClr xmlns:ahyp="http://schemas.microsoft.com/office/drawing/2018/hyperlinkcolor" val="tx"/>
                    </a:ext>
                  </a:extLst>
                </a:hlinkClick>
              </a:rPr>
              <a:t>ACFE Board Strategy 2020-25</a:t>
            </a:r>
            <a:r>
              <a:rPr lang="en-AU" dirty="0"/>
              <a:t>.  </a:t>
            </a:r>
          </a:p>
          <a:p>
            <a:pPr>
              <a:spcBef>
                <a:spcPts val="600"/>
              </a:spcBef>
              <a:spcAft>
                <a:spcPts val="600"/>
              </a:spcAft>
            </a:pPr>
            <a:r>
              <a:rPr lang="en-AU" dirty="0"/>
              <a:t>The Strategy is a primary means to implement the </a:t>
            </a:r>
            <a:r>
              <a:rPr lang="en-AU" dirty="0">
                <a:hlinkClick r:id="rId4">
                  <a:extLst>
                    <a:ext uri="{A12FA001-AC4F-418D-AE19-62706E023703}">
                      <ahyp:hlinkClr xmlns:ahyp="http://schemas.microsoft.com/office/drawing/2018/hyperlinkcolor" val="tx"/>
                    </a:ext>
                  </a:extLst>
                </a:hlinkClick>
              </a:rPr>
              <a:t>Ministerial Statement on the Future of Adult Community Education in Victoria 2020-25</a:t>
            </a:r>
            <a:r>
              <a:rPr lang="en-AU" dirty="0"/>
              <a:t>.  </a:t>
            </a:r>
            <a:endParaRPr lang="en-US" dirty="0"/>
          </a:p>
          <a:p>
            <a:pPr>
              <a:spcBef>
                <a:spcPts val="600"/>
              </a:spcBef>
            </a:pPr>
            <a:r>
              <a:rPr lang="en-US" dirty="0"/>
              <a:t>The ACFE Board has identified people who have experienced educational disadvantage as a priority in the design and delivery of pre-accredited programs.   All pre-accredited modules should have a clear focus on Language, Literacy, Numeracy, Employability or Digital (LLNED) skills.</a:t>
            </a:r>
          </a:p>
          <a:p>
            <a:pPr>
              <a:spcBef>
                <a:spcPts val="600"/>
              </a:spcBef>
            </a:pPr>
            <a:endParaRPr lang="en-US" dirty="0"/>
          </a:p>
        </p:txBody>
      </p:sp>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882850" y="474065"/>
            <a:ext cx="10426300" cy="440335"/>
          </a:xfrm>
        </p:spPr>
        <p:txBody>
          <a:bodyPr/>
          <a:lstStyle/>
          <a:p>
            <a:r>
              <a:rPr lang="en-AU" dirty="0"/>
              <a:t>2024 ACFE TRAINING DELIVERY PRIORITIES</a:t>
            </a:r>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a:xfrm>
            <a:off x="7769415" y="6383935"/>
            <a:ext cx="2743200" cy="360000"/>
          </a:xfrm>
        </p:spPr>
        <p:txBody>
          <a:bodyPr/>
          <a:lstStyle/>
          <a:p>
            <a:fld id="{10F38EA1-A2B3-734E-8FE4-2A14DB32A8FE}" type="slidenum">
              <a:rPr lang="en-US" smtClean="0"/>
              <a:pPr/>
              <a:t>10</a:t>
            </a:fld>
            <a:endParaRPr lang="en-US"/>
          </a:p>
        </p:txBody>
      </p:sp>
      <p:sp>
        <p:nvSpPr>
          <p:cNvPr id="5" name="Freeform 10">
            <a:extLst>
              <a:ext uri="{FF2B5EF4-FFF2-40B4-BE49-F238E27FC236}">
                <a16:creationId xmlns:a16="http://schemas.microsoft.com/office/drawing/2014/main" id="{C5F01631-EFB9-0690-4DD2-09A695739523}"/>
              </a:ext>
            </a:extLst>
          </p:cNvPr>
          <p:cNvSpPr>
            <a:spLocks noChangeAspect="1"/>
          </p:cNvSpPr>
          <p:nvPr/>
        </p:nvSpPr>
        <p:spPr bwMode="auto">
          <a:xfrm rot="21446396">
            <a:off x="105986" y="4594309"/>
            <a:ext cx="2726063" cy="2203909"/>
          </a:xfrm>
          <a:custGeom>
            <a:avLst/>
            <a:gdLst>
              <a:gd name="T0" fmla="*/ 14 w 1342"/>
              <a:gd name="T1" fmla="*/ 0 h 1000"/>
              <a:gd name="T2" fmla="*/ 0 w 1342"/>
              <a:gd name="T3" fmla="*/ 398 h 1000"/>
              <a:gd name="T4" fmla="*/ 14 w 1342"/>
              <a:gd name="T5" fmla="*/ 412 h 1000"/>
              <a:gd name="T6" fmla="*/ 55 w 1342"/>
              <a:gd name="T7" fmla="*/ 403 h 1000"/>
              <a:gd name="T8" fmla="*/ 169 w 1342"/>
              <a:gd name="T9" fmla="*/ 468 h 1000"/>
              <a:gd name="T10" fmla="*/ 282 w 1342"/>
              <a:gd name="T11" fmla="*/ 379 h 1000"/>
              <a:gd name="T12" fmla="*/ 279 w 1342"/>
              <a:gd name="T13" fmla="*/ 444 h 1000"/>
              <a:gd name="T14" fmla="*/ 393 w 1342"/>
              <a:gd name="T15" fmla="*/ 500 h 1000"/>
              <a:gd name="T16" fmla="*/ 385 w 1342"/>
              <a:gd name="T17" fmla="*/ 444 h 1000"/>
              <a:gd name="T18" fmla="*/ 514 w 1342"/>
              <a:gd name="T19" fmla="*/ 391 h 1000"/>
              <a:gd name="T20" fmla="*/ 670 w 1342"/>
              <a:gd name="T21" fmla="*/ 382 h 1000"/>
              <a:gd name="T22" fmla="*/ 548 w 1342"/>
              <a:gd name="T23" fmla="*/ 321 h 1000"/>
              <a:gd name="T24" fmla="*/ 518 w 1342"/>
              <a:gd name="T25" fmla="*/ 229 h 1000"/>
              <a:gd name="T26" fmla="*/ 320 w 1342"/>
              <a:gd name="T27" fmla="*/ 184 h 1000"/>
              <a:gd name="T28" fmla="*/ 259 w 1342"/>
              <a:gd name="T29" fmla="*/ 199 h 1000"/>
              <a:gd name="T30" fmla="*/ 183 w 1342"/>
              <a:gd name="T31" fmla="*/ 122 h 1000"/>
              <a:gd name="T32" fmla="*/ 183 w 1342"/>
              <a:gd name="T33" fmla="*/ 63 h 1000"/>
              <a:gd name="T34" fmla="*/ 138 w 1342"/>
              <a:gd name="T35" fmla="*/ 78 h 1000"/>
              <a:gd name="T36" fmla="*/ 92 w 1342"/>
              <a:gd name="T37" fmla="*/ 0 h 1000"/>
              <a:gd name="T38" fmla="*/ 14 w 1342"/>
              <a:gd name="T39" fmla="*/ 0 h 1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42"/>
              <a:gd name="T61" fmla="*/ 0 h 1000"/>
              <a:gd name="T62" fmla="*/ 1342 w 1342"/>
              <a:gd name="T63" fmla="*/ 1000 h 10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42" h="1000">
                <a:moveTo>
                  <a:pt x="29" y="0"/>
                </a:moveTo>
                <a:lnTo>
                  <a:pt x="0" y="795"/>
                </a:lnTo>
                <a:lnTo>
                  <a:pt x="29" y="824"/>
                </a:lnTo>
                <a:lnTo>
                  <a:pt x="110" y="806"/>
                </a:lnTo>
                <a:lnTo>
                  <a:pt x="338" y="935"/>
                </a:lnTo>
                <a:lnTo>
                  <a:pt x="564" y="758"/>
                </a:lnTo>
                <a:lnTo>
                  <a:pt x="559" y="887"/>
                </a:lnTo>
                <a:lnTo>
                  <a:pt x="787" y="1000"/>
                </a:lnTo>
                <a:lnTo>
                  <a:pt x="772" y="887"/>
                </a:lnTo>
                <a:lnTo>
                  <a:pt x="1029" y="781"/>
                </a:lnTo>
                <a:lnTo>
                  <a:pt x="1342" y="764"/>
                </a:lnTo>
                <a:lnTo>
                  <a:pt x="1098" y="641"/>
                </a:lnTo>
                <a:lnTo>
                  <a:pt x="1037" y="457"/>
                </a:lnTo>
                <a:lnTo>
                  <a:pt x="641" y="367"/>
                </a:lnTo>
                <a:lnTo>
                  <a:pt x="518" y="398"/>
                </a:lnTo>
                <a:lnTo>
                  <a:pt x="367" y="244"/>
                </a:lnTo>
                <a:lnTo>
                  <a:pt x="367" y="125"/>
                </a:lnTo>
                <a:lnTo>
                  <a:pt x="277" y="156"/>
                </a:lnTo>
                <a:lnTo>
                  <a:pt x="184" y="0"/>
                </a:lnTo>
                <a:lnTo>
                  <a:pt x="29" y="0"/>
                </a:lnTo>
                <a:close/>
              </a:path>
            </a:pathLst>
          </a:custGeom>
          <a:solidFill>
            <a:schemeClr val="accent1"/>
          </a:solidFill>
          <a:ln w="9525">
            <a:solidFill>
              <a:schemeClr val="bg1"/>
            </a:solidFill>
            <a:round/>
            <a:headEnd/>
            <a:tailEnd/>
          </a:ln>
        </p:spPr>
        <p:txBody>
          <a:bodyPr/>
          <a:lstStyle/>
          <a:p>
            <a:endParaRPr lang="en-US" sz="1800"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 </a:t>
            </a:r>
            <a:r>
              <a:rPr lang="en-US" sz="1100" dirty="0">
                <a:solidFill>
                  <a:schemeClr val="bg1"/>
                </a:solidFill>
                <a:latin typeface="Arial" panose="020B0604020202020204" pitchFamily="34" charset="0"/>
                <a:cs typeface="Arial" panose="020B0604020202020204" pitchFamily="34" charset="0"/>
              </a:rPr>
              <a:t>Victoria</a:t>
            </a:r>
            <a:endParaRPr lang="en-AU" sz="1100" dirty="0">
              <a:latin typeface="Arial" panose="020B0604020202020204" pitchFamily="34" charset="0"/>
            </a:endParaRPr>
          </a:p>
        </p:txBody>
      </p:sp>
    </p:spTree>
    <p:extLst>
      <p:ext uri="{BB962C8B-B14F-4D97-AF65-F5344CB8AC3E}">
        <p14:creationId xmlns:p14="http://schemas.microsoft.com/office/powerpoint/2010/main" val="50516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B82A5-5ADC-4E4A-A4E4-52CA3AEAF1FB}"/>
              </a:ext>
            </a:extLst>
          </p:cNvPr>
          <p:cNvSpPr>
            <a:spLocks noGrp="1"/>
          </p:cNvSpPr>
          <p:nvPr>
            <p:ph idx="1"/>
          </p:nvPr>
        </p:nvSpPr>
        <p:spPr>
          <a:xfrm>
            <a:off x="882850" y="1469051"/>
            <a:ext cx="10426300" cy="4140355"/>
          </a:xfrm>
        </p:spPr>
        <p:txBody>
          <a:bodyPr/>
          <a:lstStyle/>
          <a:p>
            <a:pPr>
              <a:spcAft>
                <a:spcPts val="600"/>
              </a:spcAft>
            </a:pPr>
            <a:r>
              <a:rPr lang="en-AU" sz="1800" b="1" dirty="0">
                <a:latin typeface="+mn-lt"/>
                <a:cs typeface="Calibri Light" panose="020F0302020204030204" pitchFamily="34" charset="0"/>
              </a:rPr>
              <a:t>Additional Digital and Employability Places</a:t>
            </a:r>
            <a:endParaRPr lang="en-AU" sz="1800" dirty="0">
              <a:effectLst/>
              <a:latin typeface="+mn-lt"/>
              <a:ea typeface="Arial" panose="020B0604020202020204" pitchFamily="34" charset="0"/>
              <a:cs typeface="Calibri Light" panose="020F0302020204030204" pitchFamily="34" charset="0"/>
            </a:endParaRPr>
          </a:p>
          <a:p>
            <a:pPr>
              <a:spcAft>
                <a:spcPts val="600"/>
              </a:spcAft>
            </a:pPr>
            <a:r>
              <a:rPr lang="en-AU" sz="1800" dirty="0">
                <a:solidFill>
                  <a:schemeClr val="tx1"/>
                </a:solidFill>
                <a:latin typeface="+mn-lt"/>
                <a:ea typeface="Calibri" panose="020F0502020204030204" pitchFamily="34" charset="0"/>
                <a:cs typeface="Calibri" panose="020F0502020204030204" pitchFamily="34" charset="0"/>
              </a:rPr>
              <a:t>The </a:t>
            </a:r>
            <a:r>
              <a:rPr lang="en-AU" sz="1800" dirty="0">
                <a:solidFill>
                  <a:schemeClr val="tx1"/>
                </a:solidFill>
                <a:effectLst/>
                <a:latin typeface="+mn-lt"/>
                <a:ea typeface="Calibri" panose="020F0502020204030204" pitchFamily="34" charset="0"/>
                <a:cs typeface="Calibri" panose="020F0502020204030204" pitchFamily="34" charset="0"/>
              </a:rPr>
              <a:t>Victorian Budget 2023-24  provides funding over two years, to address the skills knowledge base required to ensure thousands of pre-accredited learners have the digital literacy and employability skills they need to improve their employment prospects.</a:t>
            </a:r>
          </a:p>
          <a:p>
            <a:pPr>
              <a:spcAft>
                <a:spcPts val="600"/>
              </a:spcAft>
            </a:pPr>
            <a:r>
              <a:rPr lang="en-AU" sz="1800" dirty="0">
                <a:solidFill>
                  <a:schemeClr val="tx1"/>
                </a:solidFill>
                <a:effectLst/>
                <a:latin typeface="+mn-lt"/>
                <a:ea typeface="Calibri" panose="020F0502020204030204" pitchFamily="34" charset="0"/>
                <a:cs typeface="Calibri" panose="020F0502020204030204" pitchFamily="34" charset="0"/>
              </a:rPr>
              <a:t>Training delivery hours are available in 2024 as part of the first year of the </a:t>
            </a:r>
            <a:r>
              <a:rPr lang="en-AU" sz="1800" i="1" dirty="0">
                <a:solidFill>
                  <a:schemeClr val="tx1"/>
                </a:solidFill>
                <a:effectLst/>
                <a:latin typeface="+mn-lt"/>
                <a:ea typeface="Calibri" panose="020F0502020204030204" pitchFamily="34" charset="0"/>
                <a:cs typeface="Calibri" panose="020F0502020204030204" pitchFamily="34" charset="0"/>
              </a:rPr>
              <a:t>Additional Digital and Employability Pre-accredited Places</a:t>
            </a:r>
            <a:r>
              <a:rPr lang="en-AU" sz="1800" dirty="0">
                <a:solidFill>
                  <a:schemeClr val="tx1"/>
                </a:solidFill>
                <a:effectLst/>
                <a:latin typeface="+mn-lt"/>
                <a:ea typeface="Calibri" panose="020F0502020204030204" pitchFamily="34" charset="0"/>
                <a:cs typeface="Calibri" panose="020F0502020204030204" pitchFamily="34" charset="0"/>
              </a:rPr>
              <a:t> Budget initiative. This will include delivery through the Digital Literacy Essentials and Employability with a Digital Component training delivery program categories.</a:t>
            </a:r>
          </a:p>
          <a:p>
            <a:pPr>
              <a:spcBef>
                <a:spcPts val="600"/>
              </a:spcBef>
            </a:pPr>
            <a:endParaRPr lang="en-US" dirty="0"/>
          </a:p>
        </p:txBody>
      </p:sp>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882850" y="474065"/>
            <a:ext cx="10426300" cy="440335"/>
          </a:xfrm>
        </p:spPr>
        <p:txBody>
          <a:bodyPr/>
          <a:lstStyle/>
          <a:p>
            <a:r>
              <a:rPr lang="en-AU" dirty="0"/>
              <a:t>2024 ACFE TRAINING DELIVERY PRIORITIES</a:t>
            </a:r>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p:txBody>
          <a:bodyPr/>
          <a:lstStyle/>
          <a:p>
            <a:fld id="{10F38EA1-A2B3-734E-8FE4-2A14DB32A8FE}" type="slidenum">
              <a:rPr lang="en-US" smtClean="0"/>
              <a:pPr/>
              <a:t>11</a:t>
            </a:fld>
            <a:endParaRPr lang="en-US"/>
          </a:p>
        </p:txBody>
      </p:sp>
      <p:sp>
        <p:nvSpPr>
          <p:cNvPr id="5" name="Freeform 10">
            <a:extLst>
              <a:ext uri="{FF2B5EF4-FFF2-40B4-BE49-F238E27FC236}">
                <a16:creationId xmlns:a16="http://schemas.microsoft.com/office/drawing/2014/main" id="{C5F01631-EFB9-0690-4DD2-09A695739523}"/>
              </a:ext>
            </a:extLst>
          </p:cNvPr>
          <p:cNvSpPr>
            <a:spLocks noChangeAspect="1"/>
          </p:cNvSpPr>
          <p:nvPr/>
        </p:nvSpPr>
        <p:spPr bwMode="auto">
          <a:xfrm rot="21446396">
            <a:off x="109167" y="4668492"/>
            <a:ext cx="2718809" cy="2198045"/>
          </a:xfrm>
          <a:custGeom>
            <a:avLst/>
            <a:gdLst>
              <a:gd name="T0" fmla="*/ 14 w 1342"/>
              <a:gd name="T1" fmla="*/ 0 h 1000"/>
              <a:gd name="T2" fmla="*/ 0 w 1342"/>
              <a:gd name="T3" fmla="*/ 398 h 1000"/>
              <a:gd name="T4" fmla="*/ 14 w 1342"/>
              <a:gd name="T5" fmla="*/ 412 h 1000"/>
              <a:gd name="T6" fmla="*/ 55 w 1342"/>
              <a:gd name="T7" fmla="*/ 403 h 1000"/>
              <a:gd name="T8" fmla="*/ 169 w 1342"/>
              <a:gd name="T9" fmla="*/ 468 h 1000"/>
              <a:gd name="T10" fmla="*/ 282 w 1342"/>
              <a:gd name="T11" fmla="*/ 379 h 1000"/>
              <a:gd name="T12" fmla="*/ 279 w 1342"/>
              <a:gd name="T13" fmla="*/ 444 h 1000"/>
              <a:gd name="T14" fmla="*/ 393 w 1342"/>
              <a:gd name="T15" fmla="*/ 500 h 1000"/>
              <a:gd name="T16" fmla="*/ 385 w 1342"/>
              <a:gd name="T17" fmla="*/ 444 h 1000"/>
              <a:gd name="T18" fmla="*/ 514 w 1342"/>
              <a:gd name="T19" fmla="*/ 391 h 1000"/>
              <a:gd name="T20" fmla="*/ 670 w 1342"/>
              <a:gd name="T21" fmla="*/ 382 h 1000"/>
              <a:gd name="T22" fmla="*/ 548 w 1342"/>
              <a:gd name="T23" fmla="*/ 321 h 1000"/>
              <a:gd name="T24" fmla="*/ 518 w 1342"/>
              <a:gd name="T25" fmla="*/ 229 h 1000"/>
              <a:gd name="T26" fmla="*/ 320 w 1342"/>
              <a:gd name="T27" fmla="*/ 184 h 1000"/>
              <a:gd name="T28" fmla="*/ 259 w 1342"/>
              <a:gd name="T29" fmla="*/ 199 h 1000"/>
              <a:gd name="T30" fmla="*/ 183 w 1342"/>
              <a:gd name="T31" fmla="*/ 122 h 1000"/>
              <a:gd name="T32" fmla="*/ 183 w 1342"/>
              <a:gd name="T33" fmla="*/ 63 h 1000"/>
              <a:gd name="T34" fmla="*/ 138 w 1342"/>
              <a:gd name="T35" fmla="*/ 78 h 1000"/>
              <a:gd name="T36" fmla="*/ 92 w 1342"/>
              <a:gd name="T37" fmla="*/ 0 h 1000"/>
              <a:gd name="T38" fmla="*/ 14 w 1342"/>
              <a:gd name="T39" fmla="*/ 0 h 1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42"/>
              <a:gd name="T61" fmla="*/ 0 h 1000"/>
              <a:gd name="T62" fmla="*/ 1342 w 1342"/>
              <a:gd name="T63" fmla="*/ 1000 h 10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42" h="1000">
                <a:moveTo>
                  <a:pt x="29" y="0"/>
                </a:moveTo>
                <a:lnTo>
                  <a:pt x="0" y="795"/>
                </a:lnTo>
                <a:lnTo>
                  <a:pt x="29" y="824"/>
                </a:lnTo>
                <a:lnTo>
                  <a:pt x="110" y="806"/>
                </a:lnTo>
                <a:lnTo>
                  <a:pt x="338" y="935"/>
                </a:lnTo>
                <a:lnTo>
                  <a:pt x="564" y="758"/>
                </a:lnTo>
                <a:lnTo>
                  <a:pt x="559" y="887"/>
                </a:lnTo>
                <a:lnTo>
                  <a:pt x="787" y="1000"/>
                </a:lnTo>
                <a:lnTo>
                  <a:pt x="772" y="887"/>
                </a:lnTo>
                <a:lnTo>
                  <a:pt x="1029" y="781"/>
                </a:lnTo>
                <a:lnTo>
                  <a:pt x="1342" y="764"/>
                </a:lnTo>
                <a:lnTo>
                  <a:pt x="1098" y="641"/>
                </a:lnTo>
                <a:lnTo>
                  <a:pt x="1037" y="457"/>
                </a:lnTo>
                <a:lnTo>
                  <a:pt x="641" y="367"/>
                </a:lnTo>
                <a:lnTo>
                  <a:pt x="518" y="398"/>
                </a:lnTo>
                <a:lnTo>
                  <a:pt x="367" y="244"/>
                </a:lnTo>
                <a:lnTo>
                  <a:pt x="367" y="125"/>
                </a:lnTo>
                <a:lnTo>
                  <a:pt x="277" y="156"/>
                </a:lnTo>
                <a:lnTo>
                  <a:pt x="184" y="0"/>
                </a:lnTo>
                <a:lnTo>
                  <a:pt x="29" y="0"/>
                </a:lnTo>
                <a:close/>
              </a:path>
            </a:pathLst>
          </a:custGeom>
          <a:solidFill>
            <a:schemeClr val="accent1"/>
          </a:solidFill>
          <a:ln w="9525">
            <a:solidFill>
              <a:schemeClr val="bg1"/>
            </a:solidFill>
            <a:round/>
            <a:headEnd/>
            <a:tailEnd/>
          </a:ln>
        </p:spPr>
        <p:txBody>
          <a:bodyPr/>
          <a:lstStyle/>
          <a:p>
            <a:endParaRPr lang="en-US" sz="1800"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 </a:t>
            </a:r>
            <a:r>
              <a:rPr lang="en-US" sz="1100" dirty="0">
                <a:solidFill>
                  <a:schemeClr val="bg1"/>
                </a:solidFill>
                <a:latin typeface="Arial" panose="020B0604020202020204" pitchFamily="34" charset="0"/>
                <a:cs typeface="Arial" panose="020B0604020202020204" pitchFamily="34" charset="0"/>
              </a:rPr>
              <a:t>Victoria</a:t>
            </a:r>
            <a:endParaRPr lang="en-AU" sz="1100" dirty="0">
              <a:latin typeface="Arial" panose="020B0604020202020204" pitchFamily="34" charset="0"/>
            </a:endParaRPr>
          </a:p>
        </p:txBody>
      </p:sp>
    </p:spTree>
    <p:extLst>
      <p:ext uri="{BB962C8B-B14F-4D97-AF65-F5344CB8AC3E}">
        <p14:creationId xmlns:p14="http://schemas.microsoft.com/office/powerpoint/2010/main" val="399921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B82A5-5ADC-4E4A-A4E4-52CA3AEAF1FB}"/>
              </a:ext>
            </a:extLst>
          </p:cNvPr>
          <p:cNvSpPr>
            <a:spLocks noGrp="1"/>
          </p:cNvSpPr>
          <p:nvPr>
            <p:ph idx="1"/>
          </p:nvPr>
        </p:nvSpPr>
        <p:spPr>
          <a:xfrm>
            <a:off x="864000" y="1149561"/>
            <a:ext cx="10426300" cy="5143122"/>
          </a:xfrm>
        </p:spPr>
        <p:txBody>
          <a:bodyPr/>
          <a:lstStyle/>
          <a:p>
            <a:r>
              <a:rPr lang="en-AU" sz="1800" dirty="0">
                <a:effectLst/>
                <a:latin typeface="+mn-lt"/>
                <a:ea typeface="Times New Roman" panose="02020603050405020304" pitchFamily="18" charset="0"/>
                <a:cs typeface="Calibri" panose="020F0502020204030204" pitchFamily="34" charset="0"/>
              </a:rPr>
              <a:t>Contracted</a:t>
            </a:r>
            <a:r>
              <a:rPr lang="en-US" sz="1800" dirty="0">
                <a:effectLst/>
                <a:latin typeface="+mn-lt"/>
                <a:ea typeface="Times New Roman" panose="02020603050405020304" pitchFamily="18" charset="0"/>
                <a:cs typeface="Calibri" panose="020F0502020204030204" pitchFamily="34" charset="0"/>
              </a:rPr>
              <a:t> providers are expected to deliver pre-accredited courses aligned to one or more of the four areas of learner need outlined in the </a:t>
            </a:r>
            <a:r>
              <a:rPr lang="en-AU" sz="1800" u="sng" dirty="0">
                <a:solidFill>
                  <a:srgbClr val="004EA8"/>
                </a:solidFill>
                <a:effectLst/>
                <a:latin typeface="+mn-lt"/>
                <a:ea typeface="Arial" panose="020B0604020202020204" pitchFamily="34" charset="0"/>
                <a:cs typeface="Calibri" panose="020F0502020204030204" pitchFamily="34" charset="0"/>
                <a:hlinkClick r:id="rId3"/>
              </a:rPr>
              <a:t>ACFE Board Strategy 2020-25 (p8)</a:t>
            </a:r>
            <a:r>
              <a:rPr lang="en-US" sz="1800" dirty="0">
                <a:effectLst/>
                <a:latin typeface="+mn-lt"/>
                <a:ea typeface="Arial" panose="020B0604020202020204" pitchFamily="34" charset="0"/>
                <a:cs typeface="Calibri" panose="020F0502020204030204" pitchFamily="34" charset="0"/>
              </a:rPr>
              <a:t>:</a:t>
            </a:r>
            <a:endParaRPr lang="en-AU" sz="1800" dirty="0">
              <a:effectLst/>
              <a:latin typeface="+mn-lt"/>
              <a:ea typeface="Arial" panose="020B0604020202020204" pitchFamily="34" charset="0"/>
              <a:cs typeface="Calibri" panose="020F0502020204030204" pitchFamily="34" charset="0"/>
            </a:endParaRPr>
          </a:p>
          <a:p>
            <a:pPr lvl="0"/>
            <a:endParaRPr lang="en-US" dirty="0"/>
          </a:p>
        </p:txBody>
      </p:sp>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864000" y="565317"/>
            <a:ext cx="10426300" cy="823122"/>
          </a:xfrm>
        </p:spPr>
        <p:txBody>
          <a:bodyPr/>
          <a:lstStyle/>
          <a:p>
            <a:r>
              <a:rPr lang="en-AU" dirty="0"/>
              <a:t>KEY AREAS FOR ACFE TRAINING</a:t>
            </a:r>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38EA1-A2B3-734E-8FE4-2A14DB32A8FE}"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6" name="Picture 5" descr="Table&#10;&#10;Description automatically generated with medium confidence">
            <a:extLst>
              <a:ext uri="{FF2B5EF4-FFF2-40B4-BE49-F238E27FC236}">
                <a16:creationId xmlns:a16="http://schemas.microsoft.com/office/drawing/2014/main" id="{A6595ED8-2305-38D5-86BB-FEFF9ADC748D}"/>
              </a:ext>
            </a:extLst>
          </p:cNvPr>
          <p:cNvPicPr/>
          <p:nvPr/>
        </p:nvPicPr>
        <p:blipFill>
          <a:blip r:embed="rId4"/>
          <a:stretch>
            <a:fillRect/>
          </a:stretch>
        </p:blipFill>
        <p:spPr>
          <a:xfrm>
            <a:off x="2551131" y="1810410"/>
            <a:ext cx="6566916" cy="4930616"/>
          </a:xfrm>
          <a:prstGeom prst="rect">
            <a:avLst/>
          </a:prstGeom>
          <a:noFill/>
        </p:spPr>
      </p:pic>
    </p:spTree>
    <p:extLst>
      <p:ext uri="{BB962C8B-B14F-4D97-AF65-F5344CB8AC3E}">
        <p14:creationId xmlns:p14="http://schemas.microsoft.com/office/powerpoint/2010/main" val="325313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00E9-3968-F248-92C8-D8881FF71133}"/>
              </a:ext>
            </a:extLst>
          </p:cNvPr>
          <p:cNvSpPr>
            <a:spLocks noGrp="1"/>
          </p:cNvSpPr>
          <p:nvPr>
            <p:ph type="title"/>
          </p:nvPr>
        </p:nvSpPr>
        <p:spPr>
          <a:xfrm>
            <a:off x="525600" y="2484000"/>
            <a:ext cx="5051025" cy="1325563"/>
          </a:xfrm>
        </p:spPr>
        <p:txBody>
          <a:bodyPr/>
          <a:lstStyle/>
          <a:p>
            <a:r>
              <a:rPr lang="en-AU" dirty="0"/>
              <a:t>PURPOSE OF ACFE TRAINING DELIVERY</a:t>
            </a:r>
          </a:p>
        </p:txBody>
      </p:sp>
    </p:spTree>
    <p:extLst>
      <p:ext uri="{BB962C8B-B14F-4D97-AF65-F5344CB8AC3E}">
        <p14:creationId xmlns:p14="http://schemas.microsoft.com/office/powerpoint/2010/main" val="160693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F823139-973D-E549-B2C1-0A07CD517677}"/>
              </a:ext>
            </a:extLst>
          </p:cNvPr>
          <p:cNvGrpSpPr/>
          <p:nvPr/>
        </p:nvGrpSpPr>
        <p:grpSpPr>
          <a:xfrm>
            <a:off x="849656" y="1295334"/>
            <a:ext cx="9341453" cy="698879"/>
            <a:chOff x="773740" y="906476"/>
            <a:chExt cx="9341453" cy="698879"/>
          </a:xfrm>
        </p:grpSpPr>
        <p:sp>
          <p:nvSpPr>
            <p:cNvPr id="36" name="Circle">
              <a:extLst>
                <a:ext uri="{FF2B5EF4-FFF2-40B4-BE49-F238E27FC236}">
                  <a16:creationId xmlns:a16="http://schemas.microsoft.com/office/drawing/2014/main" id="{F98916BC-51ED-B248-83AE-B28F3379684A}"/>
                </a:ext>
              </a:extLst>
            </p:cNvPr>
            <p:cNvSpPr/>
            <p:nvPr/>
          </p:nvSpPr>
          <p:spPr>
            <a:xfrm>
              <a:off x="773740" y="906476"/>
              <a:ext cx="698879" cy="698879"/>
            </a:xfrm>
            <a:prstGeom prst="ellipse">
              <a:avLst/>
            </a:prstGeom>
            <a:solidFill>
              <a:schemeClr val="accent1"/>
            </a:solidFill>
            <a:ln w="12700" cap="flat">
              <a:noFill/>
              <a:miter lim="400000"/>
            </a:ln>
            <a:effectLst/>
          </p:spPr>
          <p:txBody>
            <a:bodyPr wrap="square" lIns="0" tIns="0" rIns="0" bIns="0"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 name="Subtitle 2">
              <a:extLst>
                <a:ext uri="{FF2B5EF4-FFF2-40B4-BE49-F238E27FC236}">
                  <a16:creationId xmlns:a16="http://schemas.microsoft.com/office/drawing/2014/main" id="{5B697C1D-BF29-1749-93AF-0911AFE045F0}"/>
                </a:ext>
              </a:extLst>
            </p:cNvPr>
            <p:cNvSpPr txBox="1">
              <a:spLocks/>
            </p:cNvSpPr>
            <p:nvPr/>
          </p:nvSpPr>
          <p:spPr>
            <a:xfrm>
              <a:off x="1562116" y="906476"/>
              <a:ext cx="8553077" cy="411972"/>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defRPr/>
              </a:pPr>
              <a:r>
                <a:rPr lang="en-US" sz="1800" dirty="0">
                  <a:solidFill>
                    <a:srgbClr val="000000"/>
                  </a:solidFill>
                  <a:latin typeface="+mn-lt"/>
                </a:rPr>
                <a:t>The primary purpose of pre-accredited education and training is to provide opportunities for adult learners in Victoria to gain the educational capacity and core skills they need for study, work and life. </a:t>
              </a:r>
              <a:r>
                <a:rPr lang="en-AU"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Core skills are defined in the </a:t>
              </a:r>
              <a:r>
                <a:rPr lang="en-AU" sz="1800"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Ministerial Statement on the Future of Adult Community Education in Victoria 2020-25</a:t>
              </a:r>
              <a:r>
                <a:rPr lang="en-AU"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as </a:t>
              </a:r>
              <a:r>
                <a:rPr lang="en-AU"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language, literacy, numeracy, employability and digital skills (LLNED).</a:t>
              </a:r>
            </a:p>
            <a:p>
              <a:pPr algn="l">
                <a:lnSpc>
                  <a:spcPts val="1500"/>
                </a:lnSpc>
                <a:defRPr/>
              </a:pPr>
              <a:endParaRPr lang="en-AU" sz="1800" dirty="0">
                <a:solidFill>
                  <a:srgbClr val="000000"/>
                </a:solidFill>
                <a:latin typeface="+mn-lt"/>
              </a:endParaRPr>
            </a:p>
          </p:txBody>
        </p:sp>
      </p:grpSp>
      <p:grpSp>
        <p:nvGrpSpPr>
          <p:cNvPr id="16" name="Group 15">
            <a:extLst>
              <a:ext uri="{FF2B5EF4-FFF2-40B4-BE49-F238E27FC236}">
                <a16:creationId xmlns:a16="http://schemas.microsoft.com/office/drawing/2014/main" id="{24FB2425-050A-214E-AD4D-7D32A29B9A56}"/>
              </a:ext>
            </a:extLst>
          </p:cNvPr>
          <p:cNvGrpSpPr/>
          <p:nvPr/>
        </p:nvGrpSpPr>
        <p:grpSpPr>
          <a:xfrm>
            <a:off x="849656" y="2957718"/>
            <a:ext cx="9341453" cy="698879"/>
            <a:chOff x="863999" y="2268133"/>
            <a:chExt cx="9341453" cy="698879"/>
          </a:xfrm>
        </p:grpSpPr>
        <p:sp>
          <p:nvSpPr>
            <p:cNvPr id="30" name="Circle">
              <a:extLst>
                <a:ext uri="{FF2B5EF4-FFF2-40B4-BE49-F238E27FC236}">
                  <a16:creationId xmlns:a16="http://schemas.microsoft.com/office/drawing/2014/main" id="{83DF622E-023E-5541-A4E3-DD75468C21EA}"/>
                </a:ext>
              </a:extLst>
            </p:cNvPr>
            <p:cNvSpPr/>
            <p:nvPr/>
          </p:nvSpPr>
          <p:spPr>
            <a:xfrm>
              <a:off x="863999" y="2268133"/>
              <a:ext cx="698879" cy="698879"/>
            </a:xfrm>
            <a:prstGeom prst="ellipse">
              <a:avLst/>
            </a:prstGeom>
            <a:solidFill>
              <a:schemeClr val="accent2"/>
            </a:solidFill>
            <a:ln w="12700" cap="flat">
              <a:noFill/>
              <a:miter lim="400000"/>
            </a:ln>
            <a:effectLst/>
          </p:spPr>
          <p:txBody>
            <a:bodyPr wrap="square" lIns="0" tIns="0" rIns="0" bIns="0"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9" name="Subtitle 2">
              <a:extLst>
                <a:ext uri="{FF2B5EF4-FFF2-40B4-BE49-F238E27FC236}">
                  <a16:creationId xmlns:a16="http://schemas.microsoft.com/office/drawing/2014/main" id="{5B57B8EB-5B51-3147-A130-03440F9E4F9A}"/>
                </a:ext>
              </a:extLst>
            </p:cNvPr>
            <p:cNvSpPr txBox="1">
              <a:spLocks/>
            </p:cNvSpPr>
            <p:nvPr/>
          </p:nvSpPr>
          <p:spPr>
            <a:xfrm>
              <a:off x="1652375" y="2268133"/>
              <a:ext cx="8553077" cy="411972"/>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defRPr/>
              </a:pPr>
              <a:r>
                <a:rPr lang="en-US" sz="1800" dirty="0">
                  <a:solidFill>
                    <a:srgbClr val="000000"/>
                  </a:solidFill>
                  <a:latin typeface="+mn-lt"/>
                </a:rPr>
                <a:t>Pre-accredited education and training addresses the particular needs of adults who have experienced barriers to education in the past.</a:t>
              </a:r>
            </a:p>
          </p:txBody>
        </p:sp>
      </p:grpSp>
      <p:grpSp>
        <p:nvGrpSpPr>
          <p:cNvPr id="15" name="Group 14">
            <a:extLst>
              <a:ext uri="{FF2B5EF4-FFF2-40B4-BE49-F238E27FC236}">
                <a16:creationId xmlns:a16="http://schemas.microsoft.com/office/drawing/2014/main" id="{71CEA7F1-2169-214F-B547-5C29B320CDD0}"/>
              </a:ext>
            </a:extLst>
          </p:cNvPr>
          <p:cNvGrpSpPr/>
          <p:nvPr/>
        </p:nvGrpSpPr>
        <p:grpSpPr>
          <a:xfrm>
            <a:off x="849657" y="4087198"/>
            <a:ext cx="9341451" cy="698881"/>
            <a:chOff x="864000" y="3546562"/>
            <a:chExt cx="9341451" cy="698881"/>
          </a:xfrm>
        </p:grpSpPr>
        <p:sp>
          <p:nvSpPr>
            <p:cNvPr id="24" name="Circle">
              <a:extLst>
                <a:ext uri="{FF2B5EF4-FFF2-40B4-BE49-F238E27FC236}">
                  <a16:creationId xmlns:a16="http://schemas.microsoft.com/office/drawing/2014/main" id="{7A609540-6B77-C040-8016-87CD2D9756C7}"/>
                </a:ext>
              </a:extLst>
            </p:cNvPr>
            <p:cNvSpPr/>
            <p:nvPr/>
          </p:nvSpPr>
          <p:spPr>
            <a:xfrm>
              <a:off x="864000" y="3546562"/>
              <a:ext cx="698879" cy="698881"/>
            </a:xfrm>
            <a:prstGeom prst="ellipse">
              <a:avLst/>
            </a:prstGeom>
            <a:solidFill>
              <a:schemeClr val="accent3"/>
            </a:solidFill>
            <a:ln w="12700" cap="flat">
              <a:noFill/>
              <a:miter lim="400000"/>
            </a:ln>
            <a:effectLst/>
          </p:spPr>
          <p:txBody>
            <a:bodyPr wrap="square" lIns="0" tIns="0" rIns="0" bIns="0"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 name="Subtitle 2">
              <a:extLst>
                <a:ext uri="{FF2B5EF4-FFF2-40B4-BE49-F238E27FC236}">
                  <a16:creationId xmlns:a16="http://schemas.microsoft.com/office/drawing/2014/main" id="{C21A4E91-9546-B144-9C73-4E11AF915148}"/>
                </a:ext>
              </a:extLst>
            </p:cNvPr>
            <p:cNvSpPr txBox="1">
              <a:spLocks/>
            </p:cNvSpPr>
            <p:nvPr/>
          </p:nvSpPr>
          <p:spPr>
            <a:xfrm>
              <a:off x="1652375" y="3546562"/>
              <a:ext cx="8553076" cy="411972"/>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800" dirty="0">
                  <a:solidFill>
                    <a:srgbClr val="000000"/>
                  </a:solidFill>
                  <a:latin typeface="+mn-lt"/>
                </a:rPr>
                <a:t>Pre-accredited training programs focus on creating pathways for learners to further education and training or a pathway to employment. </a:t>
              </a:r>
            </a:p>
            <a:p>
              <a:pPr marL="0" marR="0" lvl="0" indent="0" algn="l" defTabSz="1087636" rtl="0" eaLnBrk="1" fontAlgn="auto" latinLnBrk="0" hangingPunct="1">
                <a:lnSpc>
                  <a:spcPts val="1500"/>
                </a:lnSpc>
                <a:spcBef>
                  <a:spcPct val="20000"/>
                </a:spcBef>
                <a:spcAft>
                  <a:spcPts val="0"/>
                </a:spcAft>
                <a:buClrTx/>
                <a:buSzTx/>
                <a:buFont typeface="Arial"/>
                <a:buNone/>
                <a:tabLst/>
                <a:defRPr/>
              </a:pPr>
              <a:endParaRPr kumimoji="0" lang="en-AU" sz="1000" b="0" i="0" u="none" strike="noStrike" kern="1200" cap="none" spc="0" normalizeH="0" baseline="0" noProof="0" dirty="0">
                <a:ln>
                  <a:noFill/>
                </a:ln>
                <a:solidFill>
                  <a:srgbClr val="000000"/>
                </a:solidFill>
                <a:effectLst/>
                <a:uLnTx/>
                <a:uFillTx/>
                <a:latin typeface="Arial" panose="020B0604020202020204" pitchFamily="34" charset="0"/>
                <a:ea typeface="+mn-ea"/>
                <a:cs typeface="Open Sans Light"/>
              </a:endParaRPr>
            </a:p>
          </p:txBody>
        </p:sp>
      </p:grpSp>
      <p:grpSp>
        <p:nvGrpSpPr>
          <p:cNvPr id="14" name="Group 13">
            <a:extLst>
              <a:ext uri="{FF2B5EF4-FFF2-40B4-BE49-F238E27FC236}">
                <a16:creationId xmlns:a16="http://schemas.microsoft.com/office/drawing/2014/main" id="{C030639C-3D09-E149-BF3D-AA6A45861643}"/>
              </a:ext>
            </a:extLst>
          </p:cNvPr>
          <p:cNvGrpSpPr/>
          <p:nvPr/>
        </p:nvGrpSpPr>
        <p:grpSpPr>
          <a:xfrm>
            <a:off x="849657" y="5194381"/>
            <a:ext cx="9591983" cy="698879"/>
            <a:chOff x="863999" y="4415478"/>
            <a:chExt cx="9591983" cy="698879"/>
          </a:xfrm>
        </p:grpSpPr>
        <p:sp>
          <p:nvSpPr>
            <p:cNvPr id="18" name="Circle">
              <a:extLst>
                <a:ext uri="{FF2B5EF4-FFF2-40B4-BE49-F238E27FC236}">
                  <a16:creationId xmlns:a16="http://schemas.microsoft.com/office/drawing/2014/main" id="{D43FD89E-55F2-C642-8920-6B6975FE3FA1}"/>
                </a:ext>
              </a:extLst>
            </p:cNvPr>
            <p:cNvSpPr/>
            <p:nvPr/>
          </p:nvSpPr>
          <p:spPr>
            <a:xfrm>
              <a:off x="863999" y="4415478"/>
              <a:ext cx="698879" cy="698879"/>
            </a:xfrm>
            <a:prstGeom prst="ellipse">
              <a:avLst/>
            </a:prstGeom>
            <a:solidFill>
              <a:schemeClr val="accent4"/>
            </a:solidFill>
            <a:ln w="12700" cap="flat">
              <a:noFill/>
              <a:miter lim="400000"/>
            </a:ln>
            <a:effectLst/>
          </p:spPr>
          <p:txBody>
            <a:bodyPr wrap="square" lIns="0" tIns="0" rIns="0" bIns="0" numCol="1"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532"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5" name="Subtitle 2">
              <a:extLst>
                <a:ext uri="{FF2B5EF4-FFF2-40B4-BE49-F238E27FC236}">
                  <a16:creationId xmlns:a16="http://schemas.microsoft.com/office/drawing/2014/main" id="{A693AF0F-7A03-1644-9060-6F578A3EE665}"/>
                </a:ext>
              </a:extLst>
            </p:cNvPr>
            <p:cNvSpPr txBox="1">
              <a:spLocks/>
            </p:cNvSpPr>
            <p:nvPr/>
          </p:nvSpPr>
          <p:spPr>
            <a:xfrm>
              <a:off x="1652374" y="4417373"/>
              <a:ext cx="8803608" cy="411972"/>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pPr>
              <a:r>
                <a:rPr lang="en-US" sz="1800" dirty="0">
                  <a:solidFill>
                    <a:srgbClr val="000000"/>
                  </a:solidFill>
                  <a:latin typeface="+mn-lt"/>
                </a:rPr>
                <a:t>Programs are designed to be flexible, meet learners’ needs and support them to return to study, improve their literacy and numeracy skills, their qualification pathways and broaden their employment options. </a:t>
              </a:r>
            </a:p>
          </p:txBody>
        </p:sp>
      </p:grpSp>
      <p:sp>
        <p:nvSpPr>
          <p:cNvPr id="4" name="Slide Number Placeholder 3">
            <a:extLst>
              <a:ext uri="{FF2B5EF4-FFF2-40B4-BE49-F238E27FC236}">
                <a16:creationId xmlns:a16="http://schemas.microsoft.com/office/drawing/2014/main" id="{EC78E5C6-BFB9-0A46-8555-C38AF384866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F38EA1-A2B3-734E-8FE4-2A14DB32A8FE}"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740B069D-D12C-0143-88E7-0D0E02170E9F}"/>
              </a:ext>
            </a:extLst>
          </p:cNvPr>
          <p:cNvSpPr>
            <a:spLocks noGrp="1"/>
          </p:cNvSpPr>
          <p:nvPr>
            <p:ph type="title"/>
          </p:nvPr>
        </p:nvSpPr>
        <p:spPr>
          <a:xfrm>
            <a:off x="849658" y="542260"/>
            <a:ext cx="10426300" cy="588873"/>
          </a:xfrm>
        </p:spPr>
        <p:txBody>
          <a:bodyPr/>
          <a:lstStyle/>
          <a:p>
            <a:r>
              <a:rPr lang="en-US" dirty="0"/>
              <a:t>ACFE TRAINING DELIVERY</a:t>
            </a:r>
            <a:br>
              <a:rPr lang="en-US" dirty="0"/>
            </a:br>
            <a:endParaRPr lang="en-AU" dirty="0"/>
          </a:p>
        </p:txBody>
      </p:sp>
      <p:pic>
        <p:nvPicPr>
          <p:cNvPr id="10" name="Graphic 9" descr="Boardroom">
            <a:extLst>
              <a:ext uri="{FF2B5EF4-FFF2-40B4-BE49-F238E27FC236}">
                <a16:creationId xmlns:a16="http://schemas.microsoft.com/office/drawing/2014/main" id="{621C7D15-5851-06A2-3784-186CB0C65A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3996" y="2992729"/>
            <a:ext cx="570198" cy="570198"/>
          </a:xfrm>
          <a:prstGeom prst="rect">
            <a:avLst/>
          </a:prstGeom>
        </p:spPr>
      </p:pic>
      <p:pic>
        <p:nvPicPr>
          <p:cNvPr id="11" name="Graphic 10" descr="Books">
            <a:extLst>
              <a:ext uri="{FF2B5EF4-FFF2-40B4-BE49-F238E27FC236}">
                <a16:creationId xmlns:a16="http://schemas.microsoft.com/office/drawing/2014/main" id="{BB36D553-0B71-9EEC-BA24-B2DA481A5D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0675" y="1435378"/>
            <a:ext cx="519882" cy="357167"/>
          </a:xfrm>
          <a:prstGeom prst="rect">
            <a:avLst/>
          </a:prstGeom>
        </p:spPr>
      </p:pic>
      <p:pic>
        <p:nvPicPr>
          <p:cNvPr id="13" name="Graphic 12" descr="Business Growth">
            <a:extLst>
              <a:ext uri="{FF2B5EF4-FFF2-40B4-BE49-F238E27FC236}">
                <a16:creationId xmlns:a16="http://schemas.microsoft.com/office/drawing/2014/main" id="{CD216C9E-8C6D-359E-044A-BE35BC3BBE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6639" y="4192509"/>
            <a:ext cx="597237" cy="488258"/>
          </a:xfrm>
          <a:prstGeom prst="rect">
            <a:avLst/>
          </a:prstGeom>
        </p:spPr>
      </p:pic>
      <p:pic>
        <p:nvPicPr>
          <p:cNvPr id="20" name="Graphic 19" descr="Handshake">
            <a:extLst>
              <a:ext uri="{FF2B5EF4-FFF2-40B4-BE49-F238E27FC236}">
                <a16:creationId xmlns:a16="http://schemas.microsoft.com/office/drawing/2014/main" id="{EE8ECCE2-6983-1922-375A-8FC7018C55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0675" y="5284639"/>
            <a:ext cx="518362" cy="518362"/>
          </a:xfrm>
          <a:prstGeom prst="rect">
            <a:avLst/>
          </a:prstGeom>
        </p:spPr>
      </p:pic>
    </p:spTree>
    <p:extLst>
      <p:ext uri="{BB962C8B-B14F-4D97-AF65-F5344CB8AC3E}">
        <p14:creationId xmlns:p14="http://schemas.microsoft.com/office/powerpoint/2010/main" val="20854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DCE0DD2-56BE-EC4F-854D-2E257DAF370D}"/>
              </a:ext>
            </a:extLst>
          </p:cNvPr>
          <p:cNvSpPr>
            <a:spLocks noGrp="1"/>
          </p:cNvSpPr>
          <p:nvPr>
            <p:ph type="title"/>
          </p:nvPr>
        </p:nvSpPr>
        <p:spPr>
          <a:xfrm>
            <a:off x="864000" y="566984"/>
            <a:ext cx="10426300" cy="1467613"/>
          </a:xfrm>
        </p:spPr>
        <p:txBody>
          <a:bodyPr/>
          <a:lstStyle/>
          <a:p>
            <a:r>
              <a:rPr lang="en-AU" dirty="0"/>
              <a:t>THE PRE-ACCREDITED QUALITY FRAMEWORK</a:t>
            </a:r>
            <a:endParaRPr lang="en-US" dirty="0"/>
          </a:p>
        </p:txBody>
      </p:sp>
      <p:sp>
        <p:nvSpPr>
          <p:cNvPr id="6" name="AutoShape 4">
            <a:extLst>
              <a:ext uri="{FF2B5EF4-FFF2-40B4-BE49-F238E27FC236}">
                <a16:creationId xmlns:a16="http://schemas.microsoft.com/office/drawing/2014/main" id="{FFA3F395-6A0F-CC43-9C51-DC2434E7D0B2}"/>
              </a:ext>
            </a:extLst>
          </p:cNvPr>
          <p:cNvSpPr>
            <a:spLocks noChangeArrowheads="1"/>
          </p:cNvSpPr>
          <p:nvPr/>
        </p:nvSpPr>
        <p:spPr bwMode="auto">
          <a:xfrm>
            <a:off x="863999" y="3812008"/>
            <a:ext cx="3867891" cy="928635"/>
          </a:xfrm>
          <a:prstGeom prst="homePlate">
            <a:avLst>
              <a:gd name="adj" fmla="val 29260"/>
            </a:avLst>
          </a:prstGeom>
          <a:solidFill>
            <a:schemeClr val="accent3"/>
          </a:solidFill>
          <a:ln w="9525">
            <a:solidFill>
              <a:srgbClr val="FFFFFF"/>
            </a:solidFill>
            <a:miter lim="800000"/>
            <a:headEnd/>
            <a:tailEnd/>
          </a:ln>
        </p:spPr>
        <p:txBody>
          <a:bodyPr lIns="180000" tIns="180000" rIns="180000" bIns="180000" anchor="ctr"/>
          <a:lstStyle/>
          <a:p>
            <a:pPr lvl="0" eaLnBrk="0" hangingPunct="0">
              <a:defRPr/>
            </a:pPr>
            <a:r>
              <a:rPr lang="en-US" sz="1400" b="1" kern="0" dirty="0">
                <a:solidFill>
                  <a:srgbClr val="FFFFFF"/>
                </a:solidFill>
                <a:latin typeface="Arial" panose="020B0604020202020204" pitchFamily="34" charset="0"/>
                <a:cs typeface="Arial" panose="020B0604020202020204" pitchFamily="34" charset="0"/>
              </a:rPr>
              <a:t>A-FRAME</a:t>
            </a:r>
          </a:p>
        </p:txBody>
      </p:sp>
      <p:sp>
        <p:nvSpPr>
          <p:cNvPr id="7" name="AutoShape 5">
            <a:extLst>
              <a:ext uri="{FF2B5EF4-FFF2-40B4-BE49-F238E27FC236}">
                <a16:creationId xmlns:a16="http://schemas.microsoft.com/office/drawing/2014/main" id="{6ED32FC1-DC46-6140-8B1D-B5566374A735}"/>
              </a:ext>
            </a:extLst>
          </p:cNvPr>
          <p:cNvSpPr>
            <a:spLocks noChangeArrowheads="1"/>
          </p:cNvSpPr>
          <p:nvPr/>
        </p:nvSpPr>
        <p:spPr bwMode="auto">
          <a:xfrm>
            <a:off x="4691036" y="3812007"/>
            <a:ext cx="6686485" cy="928635"/>
          </a:xfrm>
          <a:prstGeom prst="chevron">
            <a:avLst>
              <a:gd name="adj" fmla="val 28978"/>
            </a:avLst>
          </a:prstGeom>
          <a:solidFill>
            <a:schemeClr val="bg1"/>
          </a:solidFill>
          <a:ln w="9525">
            <a:solidFill>
              <a:schemeClr val="accent3"/>
            </a:solidFill>
            <a:miter lim="800000"/>
            <a:headEnd/>
            <a:tailEnd/>
          </a:ln>
        </p:spPr>
        <p:txBody>
          <a:bodyPr lIns="180000" tIns="180000" rIns="180000" bIns="180000" anchor="ctr"/>
          <a:lstStyle/>
          <a:p>
            <a:pPr eaLnBrk="0" hangingPunct="0">
              <a:defRPr/>
            </a:pPr>
            <a:r>
              <a:rPr lang="en-AU" sz="1300" kern="0" dirty="0">
                <a:latin typeface="Arial" panose="020B0604020202020204" pitchFamily="34" charset="0"/>
                <a:cs typeface="Arial" panose="020B0604020202020204" pitchFamily="34" charset="0"/>
              </a:rPr>
              <a:t>Pre-accredited </a:t>
            </a:r>
            <a:r>
              <a:rPr lang="en-AU" sz="1300" b="1" kern="0" dirty="0">
                <a:latin typeface="Arial" panose="020B0604020202020204" pitchFamily="34" charset="0"/>
                <a:cs typeface="Arial" panose="020B0604020202020204" pitchFamily="34" charset="0"/>
              </a:rPr>
              <a:t>module planning </a:t>
            </a:r>
            <a:r>
              <a:rPr lang="en-AU" sz="1300" kern="0" dirty="0">
                <a:latin typeface="Arial" panose="020B0604020202020204" pitchFamily="34" charset="0"/>
                <a:cs typeface="Arial" panose="020B0604020202020204" pitchFamily="34" charset="0"/>
              </a:rPr>
              <a:t>resource</a:t>
            </a:r>
          </a:p>
          <a:p>
            <a:pPr marL="0" marR="0" lvl="0" indent="0" defTabSz="914400" eaLnBrk="0" fontAlgn="auto" latinLnBrk="0" hangingPunct="0">
              <a:lnSpc>
                <a:spcPct val="100000"/>
              </a:lnSpc>
              <a:spcBef>
                <a:spcPts val="0"/>
              </a:spcBef>
              <a:spcAft>
                <a:spcPts val="0"/>
              </a:spcAft>
              <a:buClrTx/>
              <a:buSzTx/>
              <a:buFontTx/>
              <a:buNone/>
              <a:tabLst/>
              <a:defRPr/>
            </a:pPr>
            <a:endParaRPr kumimoji="0" lang="en-US" sz="120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8" name="AutoShape 4">
            <a:extLst>
              <a:ext uri="{FF2B5EF4-FFF2-40B4-BE49-F238E27FC236}">
                <a16:creationId xmlns:a16="http://schemas.microsoft.com/office/drawing/2014/main" id="{B1E39201-59F9-6047-98E4-5C41CB6F481C}"/>
              </a:ext>
            </a:extLst>
          </p:cNvPr>
          <p:cNvSpPr>
            <a:spLocks noChangeArrowheads="1"/>
          </p:cNvSpPr>
          <p:nvPr/>
        </p:nvSpPr>
        <p:spPr bwMode="auto">
          <a:xfrm>
            <a:off x="863999" y="4941612"/>
            <a:ext cx="3867891" cy="928635"/>
          </a:xfrm>
          <a:prstGeom prst="homePlate">
            <a:avLst>
              <a:gd name="adj" fmla="val 29260"/>
            </a:avLst>
          </a:prstGeom>
          <a:solidFill>
            <a:schemeClr val="accent2"/>
          </a:solidFill>
          <a:ln w="9525">
            <a:solidFill>
              <a:srgbClr val="FFFFFF"/>
            </a:solidFill>
            <a:miter lim="800000"/>
            <a:headEnd/>
            <a:tailEnd/>
          </a:ln>
        </p:spPr>
        <p:txBody>
          <a:bodyPr lIns="180000" tIns="180000" rIns="180000" bIns="180000" anchor="ctr"/>
          <a:lstStyle/>
          <a:p>
            <a:pPr lvl="0" eaLnBrk="0" hangingPunct="0">
              <a:defRPr/>
            </a:pPr>
            <a:r>
              <a:rPr lang="en-US" sz="1400" b="1" kern="0" dirty="0">
                <a:solidFill>
                  <a:srgbClr val="FFFFFF"/>
                </a:solidFill>
                <a:latin typeface="Arial" panose="020B0604020202020204" pitchFamily="34" charset="0"/>
                <a:cs typeface="Arial" panose="020B0604020202020204" pitchFamily="34" charset="0"/>
              </a:rPr>
              <a:t>EVALUATION</a:t>
            </a:r>
          </a:p>
        </p:txBody>
      </p:sp>
      <p:sp>
        <p:nvSpPr>
          <p:cNvPr id="9" name="AutoShape 5">
            <a:extLst>
              <a:ext uri="{FF2B5EF4-FFF2-40B4-BE49-F238E27FC236}">
                <a16:creationId xmlns:a16="http://schemas.microsoft.com/office/drawing/2014/main" id="{952EF5BD-AE04-6B42-8EA1-A081CDAC96E5}"/>
              </a:ext>
            </a:extLst>
          </p:cNvPr>
          <p:cNvSpPr>
            <a:spLocks noChangeArrowheads="1"/>
          </p:cNvSpPr>
          <p:nvPr/>
        </p:nvSpPr>
        <p:spPr bwMode="auto">
          <a:xfrm>
            <a:off x="4691037" y="4936982"/>
            <a:ext cx="6686485" cy="928635"/>
          </a:xfrm>
          <a:prstGeom prst="chevron">
            <a:avLst>
              <a:gd name="adj" fmla="val 28978"/>
            </a:avLst>
          </a:prstGeom>
          <a:solidFill>
            <a:schemeClr val="bg1"/>
          </a:solidFill>
          <a:ln w="9525">
            <a:solidFill>
              <a:schemeClr val="accent2"/>
            </a:solidFill>
            <a:miter lim="800000"/>
            <a:headEnd/>
            <a:tailEnd/>
          </a:ln>
        </p:spPr>
        <p:txBody>
          <a:bodyPr lIns="180000" tIns="180000" rIns="180000" bIns="180000" anchor="ctr"/>
          <a:lstStyle/>
          <a:p>
            <a:pPr eaLnBrk="0" hangingPunct="0">
              <a:defRPr/>
            </a:pPr>
            <a:r>
              <a:rPr lang="en-AU" sz="1300" kern="0" dirty="0">
                <a:latin typeface="Arial" panose="020B0604020202020204" pitchFamily="34" charset="0"/>
                <a:cs typeface="Arial" panose="020B0604020202020204" pitchFamily="34" charset="0"/>
              </a:rPr>
              <a:t>Includes the processes and documentation for </a:t>
            </a:r>
            <a:r>
              <a:rPr lang="en-AU" sz="1300" b="1" kern="0" dirty="0">
                <a:latin typeface="Arial" panose="020B0604020202020204" pitchFamily="34" charset="0"/>
                <a:cs typeface="Arial" panose="020B0604020202020204" pitchFamily="34" charset="0"/>
              </a:rPr>
              <a:t>moderation and verification</a:t>
            </a:r>
          </a:p>
          <a:p>
            <a:pPr marL="0" marR="0" lvl="0" indent="0" defTabSz="914400" eaLnBrk="0" fontAlgn="auto" latinLnBrk="0" hangingPunct="0">
              <a:lnSpc>
                <a:spcPct val="100000"/>
              </a:lnSpc>
              <a:spcBef>
                <a:spcPts val="0"/>
              </a:spcBef>
              <a:spcAft>
                <a:spcPts val="0"/>
              </a:spcAft>
              <a:buClrTx/>
              <a:buSzTx/>
              <a:buFontTx/>
              <a:buNone/>
              <a:tabLst/>
              <a:defRPr/>
            </a:pPr>
            <a:endParaRPr kumimoji="0" lang="en-US" sz="120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3961F24C-0670-1E49-B8B0-12213D483CCF}"/>
              </a:ext>
            </a:extLst>
          </p:cNvPr>
          <p:cNvSpPr>
            <a:spLocks noGrp="1"/>
          </p:cNvSpPr>
          <p:nvPr>
            <p:ph type="sldNum" sz="quarter" idx="12"/>
          </p:nvPr>
        </p:nvSpPr>
        <p:spPr/>
        <p:txBody>
          <a:bodyPr/>
          <a:lstStyle/>
          <a:p>
            <a:fld id="{10F38EA1-A2B3-734E-8FE4-2A14DB32A8FE}" type="slidenum">
              <a:rPr lang="en-US" smtClean="0"/>
              <a:pPr/>
              <a:t>15</a:t>
            </a:fld>
            <a:endParaRPr lang="en-US"/>
          </a:p>
        </p:txBody>
      </p:sp>
      <p:sp>
        <p:nvSpPr>
          <p:cNvPr id="2" name="Content Placeholder 1">
            <a:extLst>
              <a:ext uri="{FF2B5EF4-FFF2-40B4-BE49-F238E27FC236}">
                <a16:creationId xmlns:a16="http://schemas.microsoft.com/office/drawing/2014/main" id="{5F612352-D46A-74C8-A93E-D557B3185A04}"/>
              </a:ext>
            </a:extLst>
          </p:cNvPr>
          <p:cNvSpPr>
            <a:spLocks noGrp="1"/>
          </p:cNvSpPr>
          <p:nvPr>
            <p:ph idx="1"/>
          </p:nvPr>
        </p:nvSpPr>
        <p:spPr>
          <a:xfrm>
            <a:off x="901700" y="1153816"/>
            <a:ext cx="10696742" cy="2131742"/>
          </a:xfrm>
        </p:spPr>
        <p:txBody>
          <a:bodyPr/>
          <a:lstStyle/>
          <a:p>
            <a:pPr lvl="0"/>
            <a:r>
              <a:rPr lang="en-US" dirty="0"/>
              <a:t>All modules on your Delivery Plan must meet the requirements of the Pre-accredited                   Quality Framework (PQF).  </a:t>
            </a:r>
          </a:p>
          <a:p>
            <a:r>
              <a:rPr lang="en-US" dirty="0"/>
              <a:t>The </a:t>
            </a:r>
            <a:r>
              <a:rPr lang="en-AU" sz="1800" dirty="0">
                <a:effectLst/>
                <a:latin typeface="Calibri Light" panose="020F0302020204030204" pitchFamily="34" charset="0"/>
                <a:ea typeface="Times New Roman" panose="02020603050405020304" pitchFamily="18" charset="0"/>
              </a:rPr>
              <a:t> </a:t>
            </a:r>
            <a:r>
              <a:rPr lang="en-AU" sz="1800" u="sng" dirty="0">
                <a:solidFill>
                  <a:srgbClr val="004EA8"/>
                </a:solidFill>
                <a:effectLst/>
                <a:latin typeface="+mn-lt"/>
                <a:ea typeface="Arial" panose="020B0604020202020204" pitchFamily="34" charset="0"/>
                <a:cs typeface="Times New Roman" panose="02020603050405020304" pitchFamily="18" charset="0"/>
                <a:hlinkClick r:id="rId3"/>
              </a:rPr>
              <a:t>PQF</a:t>
            </a:r>
            <a:r>
              <a:rPr lang="en-US" dirty="0">
                <a:latin typeface="+mn-lt"/>
              </a:rPr>
              <a:t>, </a:t>
            </a:r>
            <a:r>
              <a:rPr lang="en-US" dirty="0"/>
              <a:t>launched in 2013, is a system of interrelated processes that ensure quality and continuous improvement in the cycle of planning, developing, implementing and reviewing pre- accredited modules. </a:t>
            </a:r>
          </a:p>
          <a:p>
            <a:r>
              <a:rPr lang="en-US" dirty="0"/>
              <a:t>The PQF supports teachers and managers to plan, develop, teach and review pre-accredited modules. </a:t>
            </a:r>
          </a:p>
          <a:p>
            <a:pPr algn="ctr">
              <a:spcBef>
                <a:spcPts val="800"/>
              </a:spcBef>
            </a:pPr>
            <a:r>
              <a:rPr lang="en-AU" sz="2000" b="1" dirty="0"/>
              <a:t>Key Components of the PQF</a:t>
            </a:r>
          </a:p>
          <a:p>
            <a:endParaRPr lang="en-US" dirty="0">
              <a:solidFill>
                <a:schemeClr val="accent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20A4282-4BE2-4FD2-AAF8-CECE2C66D7B3}"/>
              </a:ext>
            </a:extLst>
          </p:cNvPr>
          <p:cNvPicPr>
            <a:picLocks noChangeAspect="1"/>
          </p:cNvPicPr>
          <p:nvPr/>
        </p:nvPicPr>
        <p:blipFill>
          <a:blip r:embed="rId4"/>
          <a:stretch>
            <a:fillRect/>
          </a:stretch>
        </p:blipFill>
        <p:spPr>
          <a:xfrm>
            <a:off x="10034507" y="217595"/>
            <a:ext cx="1836398" cy="1262635"/>
          </a:xfrm>
          <a:prstGeom prst="rect">
            <a:avLst/>
          </a:prstGeom>
          <a:ln>
            <a:noFill/>
          </a:ln>
          <a:effectLst>
            <a:softEdge rad="38100"/>
          </a:effectLst>
        </p:spPr>
      </p:pic>
    </p:spTree>
    <p:extLst>
      <p:ext uri="{BB962C8B-B14F-4D97-AF65-F5344CB8AC3E}">
        <p14:creationId xmlns:p14="http://schemas.microsoft.com/office/powerpoint/2010/main" val="110051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8E09AB-C84C-A947-97AB-37406DF3353F}"/>
              </a:ext>
            </a:extLst>
          </p:cNvPr>
          <p:cNvSpPr>
            <a:spLocks noGrp="1"/>
          </p:cNvSpPr>
          <p:nvPr>
            <p:ph idx="1"/>
          </p:nvPr>
        </p:nvSpPr>
        <p:spPr>
          <a:xfrm>
            <a:off x="863997" y="3540567"/>
            <a:ext cx="8543049" cy="2768953"/>
          </a:xfrm>
        </p:spPr>
        <p:txBody>
          <a:bodyPr/>
          <a:lstStyle/>
          <a:p>
            <a:pPr>
              <a:spcBef>
                <a:spcPts val="600"/>
              </a:spcBef>
              <a:spcAft>
                <a:spcPts val="0"/>
              </a:spcAft>
            </a:pPr>
            <a:r>
              <a:rPr lang="en-AU" b="1" dirty="0">
                <a:effectLst/>
                <a:latin typeface="+mn-lt"/>
                <a:ea typeface="Arial" panose="020B0604020202020204" pitchFamily="34" charset="0"/>
                <a:cs typeface="Times New Roman" panose="02020603050405020304" pitchFamily="18" charset="0"/>
              </a:rPr>
              <a:t>Learn Local developed pre-accredited modules</a:t>
            </a:r>
          </a:p>
          <a:p>
            <a:pPr>
              <a:spcBef>
                <a:spcPts val="600"/>
              </a:spcBef>
              <a:spcAft>
                <a:spcPts val="0"/>
              </a:spcAft>
            </a:pPr>
            <a:r>
              <a:rPr lang="en-AU" dirty="0">
                <a:effectLst/>
                <a:latin typeface="+mn-lt"/>
                <a:ea typeface="Arial" panose="020B0604020202020204" pitchFamily="34" charset="0"/>
                <a:cs typeface="Times New Roman" panose="02020603050405020304" pitchFamily="18" charset="0"/>
              </a:rPr>
              <a:t>Learn Local providers seeking to develop or adapt a pre-accredited module must ensure they are designed and delivered in accordance with the PQF. </a:t>
            </a:r>
            <a:r>
              <a:rPr lang="en-AU" dirty="0">
                <a:latin typeface="+mn-lt"/>
                <a:ea typeface="Arial" panose="020B0604020202020204" pitchFamily="34" charset="0"/>
                <a:cs typeface="Times New Roman" panose="02020603050405020304" pitchFamily="18" charset="0"/>
              </a:rPr>
              <a:t> </a:t>
            </a:r>
            <a:r>
              <a:rPr lang="en-AU" dirty="0">
                <a:effectLst/>
                <a:latin typeface="+mn-lt"/>
                <a:ea typeface="Arial" panose="020B0604020202020204" pitchFamily="34" charset="0"/>
                <a:cs typeface="Times New Roman" panose="02020603050405020304" pitchFamily="18" charset="0"/>
              </a:rPr>
              <a:t>These include:</a:t>
            </a:r>
          </a:p>
          <a:p>
            <a:pPr lvl="0">
              <a:lnSpc>
                <a:spcPct val="100000"/>
              </a:lnSpc>
              <a:spcBef>
                <a:spcPts val="600"/>
              </a:spcBef>
              <a:spcAft>
                <a:spcPts val="600"/>
              </a:spcAft>
            </a:pPr>
            <a:r>
              <a:rPr lang="en-AU" dirty="0">
                <a:effectLst/>
                <a:latin typeface="+mn-lt"/>
                <a:ea typeface="Times New Roman" panose="02020603050405020304" pitchFamily="18" charset="0"/>
                <a:cs typeface="Times New Roman" panose="02020603050405020304" pitchFamily="18" charset="0"/>
              </a:rPr>
              <a:t>	new locally developed modules</a:t>
            </a:r>
            <a:endParaRPr lang="en-AU" dirty="0">
              <a:effectLst/>
              <a:latin typeface="+mn-lt"/>
              <a:ea typeface="Arial" panose="020B0604020202020204" pitchFamily="34" charset="0"/>
              <a:cs typeface="Times New Roman" panose="02020603050405020304" pitchFamily="18" charset="0"/>
            </a:endParaRPr>
          </a:p>
          <a:p>
            <a:pPr lvl="0">
              <a:lnSpc>
                <a:spcPct val="100000"/>
              </a:lnSpc>
              <a:spcAft>
                <a:spcPts val="600"/>
              </a:spcAft>
            </a:pPr>
            <a:r>
              <a:rPr lang="en-AU" dirty="0">
                <a:effectLst/>
                <a:latin typeface="+mn-lt"/>
                <a:ea typeface="Times New Roman" panose="02020603050405020304" pitchFamily="18" charset="0"/>
                <a:cs typeface="Times New Roman" panose="02020603050405020304" pitchFamily="18" charset="0"/>
              </a:rPr>
              <a:t>	existing locally developed modules</a:t>
            </a:r>
            <a:endParaRPr lang="en-AU" dirty="0">
              <a:effectLst/>
              <a:latin typeface="+mn-lt"/>
              <a:ea typeface="Arial" panose="020B0604020202020204" pitchFamily="34" charset="0"/>
              <a:cs typeface="Times New Roman" panose="02020603050405020304" pitchFamily="18" charset="0"/>
            </a:endParaRPr>
          </a:p>
          <a:p>
            <a:pPr lvl="0">
              <a:lnSpc>
                <a:spcPct val="100000"/>
              </a:lnSpc>
              <a:spcAft>
                <a:spcPts val="600"/>
              </a:spcAft>
            </a:pPr>
            <a:r>
              <a:rPr lang="en-AU" dirty="0">
                <a:effectLst/>
                <a:latin typeface="+mn-lt"/>
                <a:ea typeface="Times New Roman" panose="02020603050405020304" pitchFamily="18" charset="0"/>
                <a:cs typeface="Times New Roman" panose="02020603050405020304" pitchFamily="18" charset="0"/>
              </a:rPr>
              <a:t>	centrally developed modules that are modified (more than 30%    	change is a new locally developed module)</a:t>
            </a:r>
            <a:endParaRPr lang="en-AU" dirty="0">
              <a:effectLst/>
              <a:latin typeface="+mn-lt"/>
              <a:ea typeface="Arial" panose="020B0604020202020204" pitchFamily="34" charset="0"/>
              <a:cs typeface="Times New Roman" panose="02020603050405020304" pitchFamily="18" charset="0"/>
            </a:endParaRPr>
          </a:p>
          <a:p>
            <a:endParaRPr lang="en-AU" dirty="0"/>
          </a:p>
        </p:txBody>
      </p:sp>
      <p:sp>
        <p:nvSpPr>
          <p:cNvPr id="3" name="Title 2">
            <a:extLst>
              <a:ext uri="{FF2B5EF4-FFF2-40B4-BE49-F238E27FC236}">
                <a16:creationId xmlns:a16="http://schemas.microsoft.com/office/drawing/2014/main" id="{BDE852B4-FCF9-FF42-A71A-0D5D48AFE362}"/>
              </a:ext>
            </a:extLst>
          </p:cNvPr>
          <p:cNvSpPr>
            <a:spLocks noGrp="1"/>
          </p:cNvSpPr>
          <p:nvPr>
            <p:ph type="title"/>
          </p:nvPr>
        </p:nvSpPr>
        <p:spPr>
          <a:xfrm>
            <a:off x="863998" y="548479"/>
            <a:ext cx="9891087" cy="940080"/>
          </a:xfrm>
        </p:spPr>
        <p:txBody>
          <a:bodyPr/>
          <a:lstStyle/>
          <a:p>
            <a:r>
              <a:rPr lang="en-AU" dirty="0"/>
              <a:t>THE PRE-ACCREDITED QUALITY FRAMEWORK</a:t>
            </a:r>
          </a:p>
        </p:txBody>
      </p:sp>
      <p:pic>
        <p:nvPicPr>
          <p:cNvPr id="11" name="Picture Placeholder 10" descr="A group of people writing in a classroom&#10;&#10;Description automatically generated">
            <a:extLst>
              <a:ext uri="{FF2B5EF4-FFF2-40B4-BE49-F238E27FC236}">
                <a16:creationId xmlns:a16="http://schemas.microsoft.com/office/drawing/2014/main" id="{5459DA3D-9332-8D1A-FE63-88737AD8A1F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971" t="55" r="21667" b="2071"/>
          <a:stretch/>
        </p:blipFill>
        <p:spPr>
          <a:xfrm>
            <a:off x="8808000" y="3759932"/>
            <a:ext cx="3384000" cy="3098068"/>
          </a:xfrm>
        </p:spPr>
      </p:pic>
      <p:sp>
        <p:nvSpPr>
          <p:cNvPr id="4" name="Oval 69">
            <a:extLst>
              <a:ext uri="{FF2B5EF4-FFF2-40B4-BE49-F238E27FC236}">
                <a16:creationId xmlns:a16="http://schemas.microsoft.com/office/drawing/2014/main" id="{ED693C08-788D-19EF-8CC9-550F78306EEE}"/>
              </a:ext>
            </a:extLst>
          </p:cNvPr>
          <p:cNvSpPr>
            <a:spLocks noChangeArrowheads="1"/>
          </p:cNvSpPr>
          <p:nvPr/>
        </p:nvSpPr>
        <p:spPr bwMode="gray">
          <a:xfrm>
            <a:off x="1476490" y="5502797"/>
            <a:ext cx="245249" cy="243855"/>
          </a:xfrm>
          <a:prstGeom prst="ellipse">
            <a:avLst/>
          </a:prstGeom>
          <a:solidFill>
            <a:schemeClr val="accent2"/>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6" name="Oval 69">
            <a:extLst>
              <a:ext uri="{FF2B5EF4-FFF2-40B4-BE49-F238E27FC236}">
                <a16:creationId xmlns:a16="http://schemas.microsoft.com/office/drawing/2014/main" id="{7CCDF197-F60A-CDCF-8587-FEB07141BA2F}"/>
              </a:ext>
            </a:extLst>
          </p:cNvPr>
          <p:cNvSpPr>
            <a:spLocks noChangeArrowheads="1"/>
          </p:cNvSpPr>
          <p:nvPr/>
        </p:nvSpPr>
        <p:spPr bwMode="gray">
          <a:xfrm>
            <a:off x="1476488" y="5083063"/>
            <a:ext cx="245249" cy="243855"/>
          </a:xfrm>
          <a:prstGeom prst="ellipse">
            <a:avLst/>
          </a:prstGeom>
          <a:solidFill>
            <a:schemeClr val="accent2"/>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9" name="TextBox 8">
            <a:extLst>
              <a:ext uri="{FF2B5EF4-FFF2-40B4-BE49-F238E27FC236}">
                <a16:creationId xmlns:a16="http://schemas.microsoft.com/office/drawing/2014/main" id="{B56DE055-CC11-139C-C0B4-45F7940B1EEC}"/>
              </a:ext>
            </a:extLst>
          </p:cNvPr>
          <p:cNvSpPr txBox="1"/>
          <p:nvPr/>
        </p:nvSpPr>
        <p:spPr>
          <a:xfrm>
            <a:off x="863998" y="1310893"/>
            <a:ext cx="11099401" cy="1956224"/>
          </a:xfrm>
          <a:prstGeom prst="rect">
            <a:avLst/>
          </a:prstGeom>
          <a:noFill/>
        </p:spPr>
        <p:txBody>
          <a:bodyPr wrap="square" lIns="0" tIns="0" rIns="0" bIns="0" rtlCol="0">
            <a:noAutofit/>
          </a:bodyPr>
          <a:lstStyle/>
          <a:p>
            <a:pPr>
              <a:lnSpc>
                <a:spcPct val="110000"/>
              </a:lnSpc>
              <a:spcBef>
                <a:spcPts val="600"/>
              </a:spcBef>
            </a:pPr>
            <a:r>
              <a:rPr lang="en-AU" b="1" dirty="0">
                <a:effectLst/>
                <a:ea typeface="Arial" panose="020B0604020202020204" pitchFamily="34" charset="0"/>
                <a:cs typeface="Times New Roman" panose="02020603050405020304" pitchFamily="18" charset="0"/>
              </a:rPr>
              <a:t>Centrally developed pre-accredited modules</a:t>
            </a:r>
            <a:endParaRPr kumimoji="0" lang="en-AU" b="1" i="0" strike="noStrike" kern="1200" cap="none" spc="0" normalizeH="0" baseline="0" noProof="0" dirty="0">
              <a:ln>
                <a:noFill/>
              </a:ln>
              <a:effectLst/>
              <a:uLnTx/>
              <a:uFillTx/>
              <a:ea typeface="Arial" panose="020B0604020202020204" pitchFamily="34" charset="0"/>
              <a:cs typeface="Calibri" panose="020F0502020204030204" pitchFamily="34" charset="0"/>
            </a:endParaRPr>
          </a:p>
          <a:p>
            <a:pPr>
              <a:lnSpc>
                <a:spcPct val="110000"/>
              </a:lnSpc>
              <a:spcBef>
                <a:spcPts val="600"/>
              </a:spcBef>
              <a:spcAft>
                <a:spcPts val="1200"/>
              </a:spcAft>
            </a:pPr>
            <a:r>
              <a:rPr lang="en-AU" dirty="0">
                <a:effectLst/>
                <a:ea typeface="Arial" panose="020B0604020202020204" pitchFamily="34" charset="0"/>
                <a:cs typeface="Times New Roman" panose="02020603050405020304" pitchFamily="18" charset="0"/>
              </a:rPr>
              <a:t>Learn Local providers should review and </a:t>
            </a:r>
            <a:r>
              <a:rPr lang="en-AU" b="1" dirty="0">
                <a:effectLst/>
                <a:ea typeface="Arial" panose="020B0604020202020204" pitchFamily="34" charset="0"/>
                <a:cs typeface="Times New Roman" panose="02020603050405020304" pitchFamily="18" charset="0"/>
              </a:rPr>
              <a:t>use or adapt </a:t>
            </a:r>
            <a:r>
              <a:rPr lang="en-AU" dirty="0">
                <a:effectLst/>
                <a:ea typeface="Arial" panose="020B0604020202020204" pitchFamily="34" charset="0"/>
                <a:cs typeface="Times New Roman" panose="02020603050405020304" pitchFamily="18" charset="0"/>
              </a:rPr>
              <a:t>the centrally developed resources </a:t>
            </a:r>
            <a:r>
              <a:rPr lang="en-AU" dirty="0">
                <a:effectLst/>
                <a:ea typeface="Times New Roman" panose="02020603050405020304" pitchFamily="18" charset="0"/>
                <a:cs typeface="Times New Roman" panose="02020603050405020304" pitchFamily="18" charset="0"/>
              </a:rPr>
              <a:t>on the </a:t>
            </a:r>
            <a:r>
              <a:rPr lang="en-AU" dirty="0">
                <a:effectLst/>
                <a:ea typeface="Arial" panose="020B0604020202020204" pitchFamily="34" charset="0"/>
                <a:cs typeface="Times New Roman" panose="02020603050405020304" pitchFamily="18" charset="0"/>
              </a:rPr>
              <a:t> </a:t>
            </a:r>
            <a:r>
              <a:rPr lang="en-AU" u="sng" dirty="0">
                <a:solidFill>
                  <a:srgbClr val="004EA8"/>
                </a:solidFill>
                <a:effectLst/>
                <a:ea typeface="Arial" panose="020B0604020202020204" pitchFamily="34" charset="0"/>
                <a:cs typeface="Times New Roman" panose="02020603050405020304" pitchFamily="18" charset="0"/>
                <a:hlinkClick r:id="rId4"/>
              </a:rPr>
              <a:t>Learn Local website</a:t>
            </a:r>
            <a:r>
              <a:rPr lang="en-AU" dirty="0">
                <a:effectLst/>
                <a:ea typeface="Times New Roman" panose="02020603050405020304" pitchFamily="18" charset="0"/>
                <a:cs typeface="Times New Roman" panose="02020603050405020304" pitchFamily="18" charset="0"/>
              </a:rPr>
              <a:t> or</a:t>
            </a:r>
            <a:r>
              <a:rPr lang="en-AU" dirty="0">
                <a:effectLst/>
                <a:ea typeface="Arial" panose="020B0604020202020204" pitchFamily="34" charset="0"/>
                <a:cs typeface="Times New Roman" panose="02020603050405020304" pitchFamily="18" charset="0"/>
              </a:rPr>
              <a:t> </a:t>
            </a:r>
            <a:r>
              <a:rPr lang="en-AU" u="sng" dirty="0">
                <a:solidFill>
                  <a:srgbClr val="004EA8"/>
                </a:solidFill>
                <a:effectLst/>
                <a:ea typeface="Times New Roman" panose="02020603050405020304" pitchFamily="18" charset="0"/>
                <a:cs typeface="Times New Roman" panose="02020603050405020304" pitchFamily="18" charset="0"/>
                <a:hlinkClick r:id="rId5"/>
              </a:rPr>
              <a:t>Learn Local Secure Portal</a:t>
            </a:r>
            <a:r>
              <a:rPr lang="en-AU" dirty="0">
                <a:effectLst/>
                <a:ea typeface="Times New Roman" panose="02020603050405020304" pitchFamily="18" charset="0"/>
                <a:cs typeface="Times New Roman" panose="02020603050405020304" pitchFamily="18" charset="0"/>
              </a:rPr>
              <a:t> </a:t>
            </a:r>
            <a:r>
              <a:rPr lang="en-AU" dirty="0">
                <a:effectLst/>
                <a:ea typeface="Arial" panose="020B0604020202020204" pitchFamily="34" charset="0"/>
                <a:cs typeface="Times New Roman" panose="02020603050405020304" pitchFamily="18" charset="0"/>
              </a:rPr>
              <a:t>as a first consideration when planning their EOI responses.  </a:t>
            </a:r>
          </a:p>
          <a:p>
            <a:pPr>
              <a:lnSpc>
                <a:spcPct val="110000"/>
              </a:lnSpc>
              <a:spcBef>
                <a:spcPts val="600"/>
              </a:spcBef>
              <a:spcAft>
                <a:spcPts val="1200"/>
              </a:spcAft>
            </a:pPr>
            <a:r>
              <a:rPr lang="en-AU" dirty="0">
                <a:effectLst/>
                <a:ea typeface="Times New Roman" panose="02020603050405020304" pitchFamily="18" charset="0"/>
                <a:cs typeface="Times New Roman" panose="02020603050405020304" pitchFamily="18" charset="0"/>
              </a:rPr>
              <a:t>This will minimise duplication of resources and increase utilisation of quality assured A-frames where available. Regional teams will review this during the assessment of Delivery Plans.</a:t>
            </a:r>
            <a:endParaRPr lang="en-AU" dirty="0">
              <a:effectLst/>
              <a:ea typeface="Arial" panose="020B0604020202020204" pitchFamily="34" charset="0"/>
              <a:cs typeface="Times New Roman" panose="02020603050405020304" pitchFamily="18" charset="0"/>
            </a:endParaRPr>
          </a:p>
        </p:txBody>
      </p:sp>
      <p:pic>
        <p:nvPicPr>
          <p:cNvPr id="10" name="Graphic 9" descr="Lights On with solid fill">
            <a:extLst>
              <a:ext uri="{FF2B5EF4-FFF2-40B4-BE49-F238E27FC236}">
                <a16:creationId xmlns:a16="http://schemas.microsoft.com/office/drawing/2014/main" id="{8FD4E732-D5F7-6FA9-19F1-8ACAE5B24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655" y="1259141"/>
            <a:ext cx="366143" cy="366143"/>
          </a:xfrm>
          <a:prstGeom prst="rect">
            <a:avLst/>
          </a:prstGeom>
        </p:spPr>
      </p:pic>
      <p:sp>
        <p:nvSpPr>
          <p:cNvPr id="5" name="Oval 69">
            <a:extLst>
              <a:ext uri="{FF2B5EF4-FFF2-40B4-BE49-F238E27FC236}">
                <a16:creationId xmlns:a16="http://schemas.microsoft.com/office/drawing/2014/main" id="{83EB48BA-0E9D-60F0-AF0E-71FA5036469B}"/>
              </a:ext>
            </a:extLst>
          </p:cNvPr>
          <p:cNvSpPr>
            <a:spLocks noChangeArrowheads="1"/>
          </p:cNvSpPr>
          <p:nvPr/>
        </p:nvSpPr>
        <p:spPr bwMode="gray">
          <a:xfrm>
            <a:off x="1476489" y="4663329"/>
            <a:ext cx="245249" cy="243855"/>
          </a:xfrm>
          <a:prstGeom prst="ellipse">
            <a:avLst/>
          </a:prstGeom>
          <a:solidFill>
            <a:schemeClr val="accent2"/>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u="none" strike="noStrike" kern="0" cap="none" spc="0" normalizeH="0" baseline="0" noProof="0" dirty="0">
              <a:ln>
                <a:noFill/>
              </a:ln>
              <a:solidFill>
                <a:srgbClr val="FFFFFF"/>
              </a:solidFill>
              <a:effectLst/>
              <a:uLnTx/>
              <a:uFillTx/>
              <a:latin typeface="Arial" panose="020B0604020202020204" pitchFamily="34" charset="0"/>
            </a:endParaRPr>
          </a:p>
        </p:txBody>
      </p:sp>
    </p:spTree>
    <p:extLst>
      <p:ext uri="{BB962C8B-B14F-4D97-AF65-F5344CB8AC3E}">
        <p14:creationId xmlns:p14="http://schemas.microsoft.com/office/powerpoint/2010/main" val="199507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5B5A2F-1906-9141-AD3C-C04A7E6A99E9}"/>
              </a:ext>
            </a:extLst>
          </p:cNvPr>
          <p:cNvSpPr>
            <a:spLocks noGrp="1"/>
          </p:cNvSpPr>
          <p:nvPr>
            <p:ph idx="1"/>
          </p:nvPr>
        </p:nvSpPr>
        <p:spPr>
          <a:xfrm>
            <a:off x="882850" y="1701800"/>
            <a:ext cx="10426300" cy="4457700"/>
          </a:xfrm>
        </p:spPr>
        <p:txBody>
          <a:bodyPr/>
          <a:lstStyle/>
          <a:p>
            <a:r>
              <a:rPr lang="en-GB" dirty="0">
                <a:effectLst/>
                <a:ea typeface="Calibri" panose="020F0502020204030204" pitchFamily="34" charset="0"/>
              </a:rPr>
              <a:t>PQF+ and Stronger by Design will provide Learn Local providers with an updated quality framework to guide and inform the development and delivery of pre-accredited training into the future.</a:t>
            </a:r>
            <a:endParaRPr lang="en-AU" dirty="0">
              <a:effectLst/>
              <a:ea typeface="Calibri" panose="020F0502020204030204" pitchFamily="34" charset="0"/>
            </a:endParaRPr>
          </a:p>
          <a:p>
            <a:pPr algn="just"/>
            <a:r>
              <a:rPr lang="en-GB" dirty="0">
                <a:effectLst/>
                <a:ea typeface="Calibri" panose="020F0502020204030204" pitchFamily="34" charset="0"/>
              </a:rPr>
              <a:t>It will deliver a new range of </a:t>
            </a:r>
            <a:r>
              <a:rPr lang="en-GB" b="1" dirty="0">
                <a:effectLst/>
                <a:ea typeface="Calibri" panose="020F0502020204030204" pitchFamily="34" charset="0"/>
              </a:rPr>
              <a:t>curated tools, guides, strategies and templates along with step by step guidance</a:t>
            </a:r>
            <a:r>
              <a:rPr lang="en-GB" dirty="0">
                <a:effectLst/>
                <a:ea typeface="Calibri" panose="020F0502020204030204" pitchFamily="34" charset="0"/>
              </a:rPr>
              <a:t>, tailored to the needs of a wide range of learners and Learn local organisations; from small neighbourhood houses to large organisations that also deliver accredited training.</a:t>
            </a:r>
            <a:endParaRPr lang="en-GB" dirty="0">
              <a:ea typeface="Calibri" panose="020F0502020204030204" pitchFamily="34" charset="0"/>
            </a:endParaRPr>
          </a:p>
          <a:p>
            <a:pPr algn="just"/>
            <a:r>
              <a:rPr lang="en-GB" dirty="0">
                <a:effectLst/>
                <a:ea typeface="Calibri" panose="020F0502020204030204" pitchFamily="34" charset="0"/>
              </a:rPr>
              <a:t>Learn Local teachers, coordinators and administrators will be supported through </a:t>
            </a:r>
            <a:r>
              <a:rPr lang="en-GB" b="1" dirty="0">
                <a:effectLst/>
                <a:ea typeface="Calibri" panose="020F0502020204030204" pitchFamily="34" charset="0"/>
              </a:rPr>
              <a:t>subsidised access to newly developed professional development modules</a:t>
            </a:r>
            <a:r>
              <a:rPr lang="en-GB" dirty="0">
                <a:effectLst/>
                <a:ea typeface="Calibri" panose="020F0502020204030204" pitchFamily="34" charset="0"/>
              </a:rPr>
              <a:t> on key aspects of the new model, such as strategies for identifying learner need and recognising learner gain. </a:t>
            </a:r>
            <a:endParaRPr lang="en-AU" dirty="0">
              <a:effectLst/>
              <a:ea typeface="Calibri" panose="020F0502020204030204" pitchFamily="34" charset="0"/>
            </a:endParaRPr>
          </a:p>
          <a:p>
            <a:endParaRPr lang="en-AU" dirty="0"/>
          </a:p>
        </p:txBody>
      </p:sp>
      <p:sp>
        <p:nvSpPr>
          <p:cNvPr id="3" name="Title 2">
            <a:extLst>
              <a:ext uri="{FF2B5EF4-FFF2-40B4-BE49-F238E27FC236}">
                <a16:creationId xmlns:a16="http://schemas.microsoft.com/office/drawing/2014/main" id="{3FA3CD74-9F85-A34F-B544-5375FF034D53}"/>
              </a:ext>
            </a:extLst>
          </p:cNvPr>
          <p:cNvSpPr>
            <a:spLocks noGrp="1"/>
          </p:cNvSpPr>
          <p:nvPr>
            <p:ph type="title"/>
          </p:nvPr>
        </p:nvSpPr>
        <p:spPr>
          <a:xfrm>
            <a:off x="882850" y="834437"/>
            <a:ext cx="10426300" cy="867363"/>
          </a:xfrm>
        </p:spPr>
        <p:txBody>
          <a:bodyPr/>
          <a:lstStyle/>
          <a:p>
            <a:r>
              <a:rPr lang="en-US" sz="2800" dirty="0"/>
              <a:t>WHAT IS PQF+ AND STRONGER BY DESIGN?</a:t>
            </a:r>
            <a:endParaRPr lang="en-AU" dirty="0"/>
          </a:p>
        </p:txBody>
      </p:sp>
      <p:sp>
        <p:nvSpPr>
          <p:cNvPr id="4" name="Slide Number Placeholder 3">
            <a:extLst>
              <a:ext uri="{FF2B5EF4-FFF2-40B4-BE49-F238E27FC236}">
                <a16:creationId xmlns:a16="http://schemas.microsoft.com/office/drawing/2014/main" id="{D0BB5CE5-842C-274D-B16B-2E7F909EDB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38EA1-A2B3-734E-8FE4-2A14DB32A8FE}"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632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634F9E-D45E-564E-8522-E25E83173100}"/>
              </a:ext>
            </a:extLst>
          </p:cNvPr>
          <p:cNvSpPr>
            <a:spLocks noGrp="1"/>
          </p:cNvSpPr>
          <p:nvPr>
            <p:ph idx="1"/>
          </p:nvPr>
        </p:nvSpPr>
        <p:spPr>
          <a:xfrm>
            <a:off x="370113" y="1295400"/>
            <a:ext cx="11473543" cy="5184600"/>
          </a:xfrm>
        </p:spPr>
        <p:txBody>
          <a:bodyPr numCol="2" spcCol="360000"/>
          <a:lstStyle/>
          <a:p>
            <a:pPr>
              <a:spcBef>
                <a:spcPts val="1200"/>
              </a:spcBef>
              <a:spcAft>
                <a:spcPts val="600"/>
              </a:spcAft>
            </a:pPr>
            <a:r>
              <a:rPr lang="en-AU" b="1" dirty="0"/>
              <a:t>For Learn Local providers that DID NOT participate in the Stronger by Design pilots</a:t>
            </a:r>
            <a:endParaRPr lang="en-AU" dirty="0"/>
          </a:p>
          <a:p>
            <a:pPr marL="180975" indent="-180975" algn="just">
              <a:spcAft>
                <a:spcPts val="300"/>
              </a:spcAft>
              <a:buFont typeface="Arial" panose="020B0604020202020204" pitchFamily="34" charset="0"/>
              <a:buChar char="•"/>
            </a:pPr>
            <a:r>
              <a:rPr lang="en-GB" sz="1650" dirty="0"/>
              <a:t>Minimal change in the 2024 EOI process.</a:t>
            </a:r>
          </a:p>
          <a:p>
            <a:pPr marL="180975" indent="-180975" algn="just">
              <a:spcAft>
                <a:spcPts val="300"/>
              </a:spcAft>
              <a:buFont typeface="Arial" panose="020B0604020202020204" pitchFamily="34" charset="0"/>
              <a:buChar char="•"/>
            </a:pPr>
            <a:r>
              <a:rPr lang="en-GB" sz="1650" dirty="0"/>
              <a:t>You can use centrally developed modules in your Delivery Plans, including those mapped to PQF+. This is to allow you time to transition and become accustomed to elements of PQF+.</a:t>
            </a:r>
          </a:p>
          <a:p>
            <a:pPr marL="180975" indent="-180975" algn="just">
              <a:spcAft>
                <a:spcPts val="300"/>
              </a:spcAft>
              <a:buFont typeface="Arial" panose="020B0604020202020204" pitchFamily="34" charset="0"/>
              <a:buChar char="•"/>
            </a:pPr>
            <a:r>
              <a:rPr lang="en-GB" sz="1650" dirty="0"/>
              <a:t>Until you have completed the professional development, you are not expected to implement all aspects of PQF+ through the Stronger by Design model.</a:t>
            </a:r>
          </a:p>
          <a:p>
            <a:pPr marL="180975" indent="-180975" algn="just">
              <a:spcAft>
                <a:spcPts val="300"/>
              </a:spcAft>
              <a:buFont typeface="Arial" panose="020B0604020202020204" pitchFamily="34" charset="0"/>
              <a:buChar char="•"/>
            </a:pPr>
            <a:r>
              <a:rPr lang="en-GB" sz="1650" dirty="0"/>
              <a:t>Once you have completed the professional development, it is expected that you will implement all elements of the Stronger by Design model.</a:t>
            </a:r>
          </a:p>
          <a:p>
            <a:pPr marL="180975" indent="-180975" algn="just">
              <a:spcAft>
                <a:spcPts val="0"/>
              </a:spcAft>
              <a:buFont typeface="Arial" panose="020B0604020202020204" pitchFamily="34" charset="0"/>
              <a:buChar char="•"/>
            </a:pPr>
            <a:r>
              <a:rPr lang="en-GB" sz="1650" dirty="0"/>
              <a:t>Contact your regional office to discuss the best timeframe to do the professional development.</a:t>
            </a:r>
          </a:p>
          <a:p>
            <a:pPr>
              <a:spcBef>
                <a:spcPts val="0"/>
              </a:spcBef>
              <a:spcAft>
                <a:spcPts val="600"/>
              </a:spcAft>
            </a:pPr>
            <a:endParaRPr lang="en-AU" b="1" dirty="0"/>
          </a:p>
          <a:p>
            <a:pPr>
              <a:spcBef>
                <a:spcPts val="0"/>
              </a:spcBef>
              <a:spcAft>
                <a:spcPts val="600"/>
              </a:spcAft>
            </a:pPr>
            <a:r>
              <a:rPr lang="en-AU" b="1" dirty="0"/>
              <a:t>For Learn Locals that DID participate in the Stronger by Design pilots:</a:t>
            </a:r>
          </a:p>
          <a:p>
            <a:pPr marL="180975" indent="-180975">
              <a:spcAft>
                <a:spcPts val="600"/>
              </a:spcAft>
              <a:buFont typeface="Arial" panose="020B0604020202020204" pitchFamily="34" charset="0"/>
              <a:buChar char="•"/>
            </a:pPr>
            <a:r>
              <a:rPr lang="en-GB" sz="1650" dirty="0"/>
              <a:t>If you participated in the pilot, as leaders you are expected to nominate PQF+ modules in your Delivery Plans for 2024. </a:t>
            </a:r>
          </a:p>
          <a:p>
            <a:pPr marL="180975" indent="-180975">
              <a:spcAft>
                <a:spcPts val="600"/>
              </a:spcAft>
              <a:buFont typeface="Arial" panose="020B0604020202020204" pitchFamily="34" charset="0"/>
              <a:buChar char="•"/>
            </a:pPr>
            <a:r>
              <a:rPr lang="en-GB" sz="1650" dirty="0"/>
              <a:t>Please ensure that these PQF+ modules are accurately reflected in your Delivery Plans. </a:t>
            </a:r>
          </a:p>
          <a:p>
            <a:pPr>
              <a:spcAft>
                <a:spcPts val="600"/>
              </a:spcAft>
            </a:pPr>
            <a:endParaRPr lang="en-AU" sz="1600" dirty="0"/>
          </a:p>
          <a:p>
            <a:endParaRPr lang="en-US" dirty="0"/>
          </a:p>
        </p:txBody>
      </p:sp>
      <p:sp>
        <p:nvSpPr>
          <p:cNvPr id="4" name="Slide Number Placeholder 3">
            <a:extLst>
              <a:ext uri="{FF2B5EF4-FFF2-40B4-BE49-F238E27FC236}">
                <a16:creationId xmlns:a16="http://schemas.microsoft.com/office/drawing/2014/main" id="{C277F39F-1E61-9044-BE4D-5443245964F2}"/>
              </a:ext>
            </a:extLst>
          </p:cNvPr>
          <p:cNvSpPr>
            <a:spLocks noGrp="1"/>
          </p:cNvSpPr>
          <p:nvPr>
            <p:ph type="sldNum" sz="quarter" idx="12"/>
          </p:nvPr>
        </p:nvSpPr>
        <p:spPr/>
        <p:txBody>
          <a:bodyPr/>
          <a:lstStyle/>
          <a:p>
            <a:fld id="{10F38EA1-A2B3-734E-8FE4-2A14DB32A8FE}" type="slidenum">
              <a:rPr lang="en-US" smtClean="0"/>
              <a:pPr/>
              <a:t>18</a:t>
            </a:fld>
            <a:endParaRPr lang="en-US" dirty="0"/>
          </a:p>
        </p:txBody>
      </p:sp>
      <p:sp>
        <p:nvSpPr>
          <p:cNvPr id="5" name="TextBox 4">
            <a:extLst>
              <a:ext uri="{FF2B5EF4-FFF2-40B4-BE49-F238E27FC236}">
                <a16:creationId xmlns:a16="http://schemas.microsoft.com/office/drawing/2014/main" id="{6E238F81-E3D4-0CDC-2A5C-0199D15DC431}"/>
              </a:ext>
            </a:extLst>
          </p:cNvPr>
          <p:cNvSpPr txBox="1"/>
          <p:nvPr/>
        </p:nvSpPr>
        <p:spPr>
          <a:xfrm>
            <a:off x="272140" y="473735"/>
            <a:ext cx="11669487" cy="923330"/>
          </a:xfrm>
          <a:prstGeom prst="rect">
            <a:avLst/>
          </a:prstGeom>
          <a:noFill/>
        </p:spPr>
        <p:txBody>
          <a:bodyPr wrap="square">
            <a:spAutoFit/>
          </a:bodyPr>
          <a:lstStyle/>
          <a:p>
            <a:r>
              <a:rPr lang="en-US" sz="2600" dirty="0">
                <a:solidFill>
                  <a:schemeClr val="accent1"/>
                </a:solidFill>
                <a:latin typeface="Arial" panose="020B0604020202020204" pitchFamily="34" charset="0"/>
                <a:ea typeface="+mj-ea"/>
                <a:cs typeface="Arial" panose="020B0604020202020204" pitchFamily="34" charset="0"/>
              </a:rPr>
              <a:t>WHAT DOES PQF+ AND STRONGER BY DESIGN MEAN FOR ME IN 2024?</a:t>
            </a:r>
            <a:br>
              <a:rPr lang="en-US" sz="2800" dirty="0">
                <a:solidFill>
                  <a:schemeClr val="accent1"/>
                </a:solidFill>
                <a:latin typeface="Arial" panose="020B0604020202020204" pitchFamily="34" charset="0"/>
                <a:ea typeface="+mj-ea"/>
                <a:cs typeface="Arial" panose="020B0604020202020204" pitchFamily="34" charset="0"/>
              </a:rPr>
            </a:br>
            <a:endParaRPr lang="en-AU" sz="2800" dirty="0">
              <a:solidFill>
                <a:schemeClr val="accent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9113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00E9-3968-F248-92C8-D8881FF71133}"/>
              </a:ext>
            </a:extLst>
          </p:cNvPr>
          <p:cNvSpPr>
            <a:spLocks noGrp="1"/>
          </p:cNvSpPr>
          <p:nvPr>
            <p:ph type="title"/>
          </p:nvPr>
        </p:nvSpPr>
        <p:spPr>
          <a:xfrm>
            <a:off x="514170" y="2049660"/>
            <a:ext cx="5069205" cy="1518225"/>
          </a:xfrm>
        </p:spPr>
        <p:txBody>
          <a:bodyPr/>
          <a:lstStyle/>
          <a:p>
            <a:r>
              <a:rPr lang="en-AU" dirty="0"/>
              <a:t>ACFE TRAINING DELIVERY</a:t>
            </a:r>
            <a:br>
              <a:rPr lang="en-AU" dirty="0"/>
            </a:br>
            <a:br>
              <a:rPr lang="en-AU" dirty="0"/>
            </a:br>
            <a:r>
              <a:rPr lang="en-AU" dirty="0"/>
              <a:t>EXPRESSION OF INTEREST</a:t>
            </a:r>
            <a:br>
              <a:rPr lang="en-AU" dirty="0"/>
            </a:br>
            <a:r>
              <a:rPr lang="en-AU" dirty="0"/>
              <a:t>PROCESS AND TIMELINE</a:t>
            </a:r>
          </a:p>
        </p:txBody>
      </p:sp>
    </p:spTree>
    <p:extLst>
      <p:ext uri="{BB962C8B-B14F-4D97-AF65-F5344CB8AC3E}">
        <p14:creationId xmlns:p14="http://schemas.microsoft.com/office/powerpoint/2010/main" val="411635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28E36-B2A8-BF4C-9C97-69A066445C61}"/>
              </a:ext>
            </a:extLst>
          </p:cNvPr>
          <p:cNvSpPr>
            <a:spLocks noGrp="1"/>
          </p:cNvSpPr>
          <p:nvPr>
            <p:ph type="ctrTitle"/>
          </p:nvPr>
        </p:nvSpPr>
        <p:spPr/>
        <p:txBody>
          <a:bodyPr/>
          <a:lstStyle/>
          <a:p>
            <a:r>
              <a:rPr lang="en-AU" sz="3200" b="1" dirty="0"/>
              <a:t>Acknowledgement of Country</a:t>
            </a:r>
          </a:p>
        </p:txBody>
      </p:sp>
      <p:sp>
        <p:nvSpPr>
          <p:cNvPr id="3" name="Subtitle 2">
            <a:extLst>
              <a:ext uri="{FF2B5EF4-FFF2-40B4-BE49-F238E27FC236}">
                <a16:creationId xmlns:a16="http://schemas.microsoft.com/office/drawing/2014/main" id="{3962DE58-DAF6-C14B-8325-D399D88E2E3B}"/>
              </a:ext>
            </a:extLst>
          </p:cNvPr>
          <p:cNvSpPr>
            <a:spLocks noGrp="1"/>
          </p:cNvSpPr>
          <p:nvPr>
            <p:ph type="subTitle" idx="1"/>
          </p:nvPr>
        </p:nvSpPr>
        <p:spPr/>
        <p:txBody>
          <a:bodyPr/>
          <a:lstStyle/>
          <a:p>
            <a:r>
              <a:rPr lang="en-AU" sz="1800" dirty="0"/>
              <a:t>We acknowledge the Traditional Owners of the land on which we are meeting. We pay our respects to their Elders, past, present and emerging and the Aboriginal Elders of other communities who may be here today.</a:t>
            </a:r>
          </a:p>
          <a:p>
            <a:endParaRPr lang="en-AU" dirty="0">
              <a:latin typeface="Calibri" panose="020F0502020204030204" pitchFamily="34" charset="0"/>
              <a:cs typeface="Calibri" panose="020F0502020204030204" pitchFamily="34" charset="0"/>
            </a:endParaRPr>
          </a:p>
          <a:p>
            <a:r>
              <a:rPr lang="en-AU" sz="1400" dirty="0">
                <a:latin typeface="Calibri" panose="020F0502020204030204" pitchFamily="34" charset="0"/>
                <a:cs typeface="Calibri" panose="020F0502020204030204" pitchFamily="34" charset="0"/>
              </a:rPr>
              <a:t>You can use the interactive map in this link to locate and acknowledge the Formally Recognised Traditional Owners of the land you are on:</a:t>
            </a:r>
          </a:p>
          <a:p>
            <a:r>
              <a:rPr lang="en-US" sz="1600" dirty="0">
                <a:hlinkClick r:id="rId3"/>
              </a:rPr>
              <a:t>Welcome Map (achris.vic.gov.au)</a:t>
            </a:r>
            <a:endParaRPr lang="en-AU" sz="1400" dirty="0">
              <a:latin typeface="Calibri" panose="020F0502020204030204" pitchFamily="34" charset="0"/>
              <a:cs typeface="Calibri" panose="020F0502020204030204" pitchFamily="34" charset="0"/>
            </a:endParaRPr>
          </a:p>
          <a:p>
            <a:endParaRPr lang="en-AU" dirty="0"/>
          </a:p>
        </p:txBody>
      </p:sp>
    </p:spTree>
    <p:extLst>
      <p:ext uri="{BB962C8B-B14F-4D97-AF65-F5344CB8AC3E}">
        <p14:creationId xmlns:p14="http://schemas.microsoft.com/office/powerpoint/2010/main" val="171839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5B5A2F-1906-9141-AD3C-C04A7E6A99E9}"/>
              </a:ext>
            </a:extLst>
          </p:cNvPr>
          <p:cNvSpPr>
            <a:spLocks noGrp="1"/>
          </p:cNvSpPr>
          <p:nvPr>
            <p:ph idx="1"/>
          </p:nvPr>
        </p:nvSpPr>
        <p:spPr>
          <a:xfrm>
            <a:off x="864000" y="1265274"/>
            <a:ext cx="9727200" cy="706163"/>
          </a:xfrm>
        </p:spPr>
        <p:txBody>
          <a:bodyPr/>
          <a:lstStyle/>
          <a:p>
            <a:pPr lvl="0"/>
            <a:r>
              <a:rPr lang="en-US" dirty="0"/>
              <a:t>To be eligible to receive funding for government </a:t>
            </a:r>
            <a:r>
              <a:rPr lang="en-US" dirty="0" err="1"/>
              <a:t>subsidised</a:t>
            </a:r>
            <a:r>
              <a:rPr lang="en-US" dirty="0"/>
              <a:t> pre-accredited training, providers </a:t>
            </a:r>
            <a:r>
              <a:rPr lang="en-US" b="1" dirty="0"/>
              <a:t>must have</a:t>
            </a:r>
            <a:r>
              <a:rPr lang="en-US" dirty="0"/>
              <a:t>:</a:t>
            </a:r>
            <a:endParaRPr lang="en-AU" dirty="0"/>
          </a:p>
        </p:txBody>
      </p:sp>
      <p:sp>
        <p:nvSpPr>
          <p:cNvPr id="3" name="Title 2">
            <a:extLst>
              <a:ext uri="{FF2B5EF4-FFF2-40B4-BE49-F238E27FC236}">
                <a16:creationId xmlns:a16="http://schemas.microsoft.com/office/drawing/2014/main" id="{3FA3CD74-9F85-A34F-B544-5375FF034D53}"/>
              </a:ext>
            </a:extLst>
          </p:cNvPr>
          <p:cNvSpPr>
            <a:spLocks noGrp="1"/>
          </p:cNvSpPr>
          <p:nvPr>
            <p:ph type="title"/>
          </p:nvPr>
        </p:nvSpPr>
        <p:spPr>
          <a:xfrm>
            <a:off x="864000" y="729232"/>
            <a:ext cx="10426300" cy="706163"/>
          </a:xfrm>
        </p:spPr>
        <p:txBody>
          <a:bodyPr/>
          <a:lstStyle/>
          <a:p>
            <a:r>
              <a:rPr lang="en-AU" dirty="0"/>
              <a:t>PROVIDER ELIGIBILITY</a:t>
            </a:r>
          </a:p>
        </p:txBody>
      </p:sp>
      <p:sp>
        <p:nvSpPr>
          <p:cNvPr id="4" name="Slide Number Placeholder 3">
            <a:extLst>
              <a:ext uri="{FF2B5EF4-FFF2-40B4-BE49-F238E27FC236}">
                <a16:creationId xmlns:a16="http://schemas.microsoft.com/office/drawing/2014/main" id="{D0BB5CE5-842C-274D-B16B-2E7F909EDB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38EA1-A2B3-734E-8FE4-2A14DB32A8FE}"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8F7799A9-2130-A35B-6E0E-D8131B781CCA}"/>
              </a:ext>
            </a:extLst>
          </p:cNvPr>
          <p:cNvGrpSpPr/>
          <p:nvPr/>
        </p:nvGrpSpPr>
        <p:grpSpPr>
          <a:xfrm>
            <a:off x="1911747" y="2127354"/>
            <a:ext cx="3784367" cy="1795714"/>
            <a:chOff x="353943" y="916492"/>
            <a:chExt cx="3784367" cy="1965340"/>
          </a:xfrm>
        </p:grpSpPr>
        <p:sp>
          <p:nvSpPr>
            <p:cNvPr id="15" name="Rectangle 14">
              <a:extLst>
                <a:ext uri="{FF2B5EF4-FFF2-40B4-BE49-F238E27FC236}">
                  <a16:creationId xmlns:a16="http://schemas.microsoft.com/office/drawing/2014/main" id="{E2A2D1D5-C41C-D369-9A0E-B766CC826CBE}"/>
                </a:ext>
              </a:extLst>
            </p:cNvPr>
            <p:cNvSpPr/>
            <p:nvPr/>
          </p:nvSpPr>
          <p:spPr>
            <a:xfrm>
              <a:off x="353943" y="916492"/>
              <a:ext cx="3667899" cy="1965340"/>
            </a:xfrm>
            <a:prstGeom prst="rect">
              <a:avLst/>
            </a:prstGeom>
          </p:spPr>
          <p:style>
            <a:lnRef idx="1">
              <a:schemeClr val="accent1">
                <a:hueOff val="0"/>
                <a:satOff val="0"/>
                <a:lumOff val="0"/>
                <a:alphaOff val="0"/>
              </a:schemeClr>
            </a:lnRef>
            <a:fillRef idx="1">
              <a:schemeClr val="accent1">
                <a:alpha val="40000"/>
                <a:tint val="40000"/>
                <a:hueOff val="0"/>
                <a:satOff val="0"/>
                <a:lumOff val="0"/>
                <a:alphaOff val="0"/>
              </a:schemeClr>
            </a:fillRef>
            <a:effectRef idx="0">
              <a:schemeClr val="accent1">
                <a:alpha val="40000"/>
                <a:tint val="40000"/>
                <a:hueOff val="0"/>
                <a:satOff val="0"/>
                <a:lumOff val="0"/>
                <a:alphaOff val="0"/>
              </a:schemeClr>
            </a:effectRef>
            <a:fontRef idx="minor">
              <a:schemeClr val="dk1">
                <a:hueOff val="0"/>
                <a:satOff val="0"/>
                <a:lumOff val="0"/>
                <a:alphaOff val="0"/>
              </a:schemeClr>
            </a:fontRef>
          </p:style>
        </p:sp>
        <p:sp>
          <p:nvSpPr>
            <p:cNvPr id="16" name="TextBox 15">
              <a:extLst>
                <a:ext uri="{FF2B5EF4-FFF2-40B4-BE49-F238E27FC236}">
                  <a16:creationId xmlns:a16="http://schemas.microsoft.com/office/drawing/2014/main" id="{B014154D-6F15-6F53-005D-EB228FF494D6}"/>
                </a:ext>
              </a:extLst>
            </p:cNvPr>
            <p:cNvSpPr txBox="1"/>
            <p:nvPr/>
          </p:nvSpPr>
          <p:spPr>
            <a:xfrm>
              <a:off x="353943" y="916492"/>
              <a:ext cx="3784367" cy="1965340"/>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spcFirstLastPara="0" vert="horz" wrap="square" lIns="540000" tIns="68580" rIns="68580" bIns="68580" numCol="1" spcCol="1270" anchor="ctr" anchorCtr="0">
              <a:noAutofit/>
            </a:bodyPr>
            <a:lstStyle/>
            <a:p>
              <a:pPr marL="0" lvl="0" indent="0" defTabSz="800100">
                <a:lnSpc>
                  <a:spcPct val="90000"/>
                </a:lnSpc>
                <a:spcBef>
                  <a:spcPct val="0"/>
                </a:spcBef>
                <a:spcAft>
                  <a:spcPct val="35000"/>
                </a:spcAft>
                <a:buNone/>
              </a:pPr>
              <a:r>
                <a:rPr lang="en-AU" sz="1800" b="1" kern="1200" dirty="0">
                  <a:cs typeface="Calibri Light" panose="020F0302020204030204" pitchFamily="34" charset="0"/>
                </a:rPr>
                <a:t>ACFE B</a:t>
              </a:r>
              <a:r>
                <a:rPr lang="en-AU" b="1" dirty="0">
                  <a:cs typeface="Calibri Light" panose="020F0302020204030204" pitchFamily="34" charset="0"/>
                </a:rPr>
                <a:t>oard </a:t>
              </a:r>
              <a:r>
                <a:rPr lang="en-AU" sz="1800" b="1" kern="1200" dirty="0">
                  <a:cs typeface="Calibri Light" panose="020F0302020204030204" pitchFamily="34" charset="0"/>
                </a:rPr>
                <a:t>Registration</a:t>
              </a:r>
              <a:r>
                <a:rPr lang="en-AU" sz="1800" kern="1200" dirty="0">
                  <a:cs typeface="Calibri Light" panose="020F0302020204030204" pitchFamily="34" charset="0"/>
                </a:rPr>
                <a:t> </a:t>
              </a:r>
            </a:p>
            <a:p>
              <a:pPr marL="0" lvl="0" indent="0" defTabSz="800100">
                <a:lnSpc>
                  <a:spcPct val="90000"/>
                </a:lnSpc>
                <a:spcBef>
                  <a:spcPct val="0"/>
                </a:spcBef>
                <a:spcAft>
                  <a:spcPct val="35000"/>
                </a:spcAft>
                <a:buNone/>
              </a:pPr>
              <a:r>
                <a:rPr lang="en-US" sz="1600" kern="1200" dirty="0">
                  <a:cs typeface="Calibri Light" panose="020F0302020204030204" pitchFamily="34" charset="0"/>
                </a:rPr>
                <a:t>AMES Australia and CAE are </a:t>
              </a:r>
              <a:r>
                <a:rPr lang="en-US" sz="1600" kern="1200" baseline="0" dirty="0">
                  <a:cs typeface="Calibri Light" panose="020F0302020204030204" pitchFamily="34" charset="0"/>
                </a:rPr>
                <a:t>covered under the </a:t>
              </a:r>
              <a:r>
                <a:rPr lang="en-US" sz="1600" i="1" kern="1200" baseline="0" dirty="0">
                  <a:cs typeface="Calibri Light" panose="020F0302020204030204" pitchFamily="34" charset="0"/>
                </a:rPr>
                <a:t>Education and Training Reform Act 2006</a:t>
              </a:r>
              <a:r>
                <a:rPr lang="en-US" sz="1600" kern="1200" dirty="0">
                  <a:cs typeface="Calibri Light" panose="020F0302020204030204" pitchFamily="34" charset="0"/>
                </a:rPr>
                <a:t> </a:t>
              </a:r>
              <a:endParaRPr lang="en-AU" sz="1600" kern="1200" dirty="0">
                <a:cs typeface="Calibri Light" panose="020F0302020204030204" pitchFamily="34" charset="0"/>
              </a:endParaRPr>
            </a:p>
          </p:txBody>
        </p:sp>
      </p:grpSp>
      <p:sp>
        <p:nvSpPr>
          <p:cNvPr id="17" name="Rectangle 16" descr="Checkmark">
            <a:extLst>
              <a:ext uri="{FF2B5EF4-FFF2-40B4-BE49-F238E27FC236}">
                <a16:creationId xmlns:a16="http://schemas.microsoft.com/office/drawing/2014/main" id="{08A3B431-9671-F11C-A111-6F1A7EF43450}"/>
              </a:ext>
            </a:extLst>
          </p:cNvPr>
          <p:cNvSpPr/>
          <p:nvPr/>
        </p:nvSpPr>
        <p:spPr>
          <a:xfrm>
            <a:off x="2042122" y="2257900"/>
            <a:ext cx="303457" cy="28581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0000" b="-10000"/>
            </a:stretch>
          </a:blipFill>
          <a:ln>
            <a:solidFill>
              <a:schemeClr val="accent1">
                <a:lumMod val="75000"/>
              </a:schemeClr>
            </a:solidFill>
          </a:ln>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sp>
      <p:grpSp>
        <p:nvGrpSpPr>
          <p:cNvPr id="18" name="Group 17">
            <a:extLst>
              <a:ext uri="{FF2B5EF4-FFF2-40B4-BE49-F238E27FC236}">
                <a16:creationId xmlns:a16="http://schemas.microsoft.com/office/drawing/2014/main" id="{1176882C-378B-62B9-B513-674D49D66AF1}"/>
              </a:ext>
            </a:extLst>
          </p:cNvPr>
          <p:cNvGrpSpPr/>
          <p:nvPr/>
        </p:nvGrpSpPr>
        <p:grpSpPr>
          <a:xfrm>
            <a:off x="1892421" y="4446972"/>
            <a:ext cx="3803693" cy="1795714"/>
            <a:chOff x="353943" y="3097648"/>
            <a:chExt cx="3803693" cy="1965340"/>
          </a:xfrm>
        </p:grpSpPr>
        <p:sp>
          <p:nvSpPr>
            <p:cNvPr id="19" name="Rectangle 18">
              <a:extLst>
                <a:ext uri="{FF2B5EF4-FFF2-40B4-BE49-F238E27FC236}">
                  <a16:creationId xmlns:a16="http://schemas.microsoft.com/office/drawing/2014/main" id="{12390204-4BB6-7EB4-41FE-5462CEA70089}"/>
                </a:ext>
              </a:extLst>
            </p:cNvPr>
            <p:cNvSpPr/>
            <p:nvPr/>
          </p:nvSpPr>
          <p:spPr>
            <a:xfrm>
              <a:off x="353943" y="3097648"/>
              <a:ext cx="3667899" cy="1680677"/>
            </a:xfrm>
            <a:prstGeom prst="rect">
              <a:avLst/>
            </a:prstGeom>
          </p:spPr>
          <p:style>
            <a:lnRef idx="1">
              <a:schemeClr val="accent1">
                <a:hueOff val="0"/>
                <a:satOff val="0"/>
                <a:lumOff val="0"/>
                <a:alphaOff val="0"/>
              </a:schemeClr>
            </a:lnRef>
            <a:fillRef idx="1">
              <a:schemeClr val="accent1">
                <a:alpha val="40000"/>
                <a:tint val="40000"/>
                <a:hueOff val="0"/>
                <a:satOff val="0"/>
                <a:lumOff val="0"/>
                <a:alphaOff val="0"/>
              </a:schemeClr>
            </a:fillRef>
            <a:effectRef idx="0">
              <a:schemeClr val="accent1">
                <a:alpha val="40000"/>
                <a:tint val="40000"/>
                <a:hueOff val="0"/>
                <a:satOff val="0"/>
                <a:lumOff val="0"/>
                <a:alphaOff val="0"/>
              </a:schemeClr>
            </a:effectRef>
            <a:fontRef idx="minor">
              <a:schemeClr val="dk1">
                <a:hueOff val="0"/>
                <a:satOff val="0"/>
                <a:lumOff val="0"/>
                <a:alphaOff val="0"/>
              </a:schemeClr>
            </a:fontRef>
          </p:style>
        </p:sp>
        <p:sp>
          <p:nvSpPr>
            <p:cNvPr id="20" name="TextBox 19">
              <a:extLst>
                <a:ext uri="{FF2B5EF4-FFF2-40B4-BE49-F238E27FC236}">
                  <a16:creationId xmlns:a16="http://schemas.microsoft.com/office/drawing/2014/main" id="{8145B345-33FE-E197-14B7-346CC78602E0}"/>
                </a:ext>
              </a:extLst>
            </p:cNvPr>
            <p:cNvSpPr txBox="1"/>
            <p:nvPr/>
          </p:nvSpPr>
          <p:spPr>
            <a:xfrm>
              <a:off x="353943" y="3097648"/>
              <a:ext cx="3803693" cy="196534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spcFirstLastPara="0" vert="horz" wrap="square" lIns="540000" tIns="68580" rIns="68580" bIns="68580" numCol="1" spcCol="1270" anchor="ctr" anchorCtr="0">
              <a:noAutofit/>
            </a:bodyPr>
            <a:lstStyle/>
            <a:p>
              <a:pPr marL="0" lvl="0" indent="0" algn="l" defTabSz="800100">
                <a:lnSpc>
                  <a:spcPct val="90000"/>
                </a:lnSpc>
                <a:spcBef>
                  <a:spcPct val="0"/>
                </a:spcBef>
                <a:spcAft>
                  <a:spcPct val="35000"/>
                </a:spcAft>
                <a:buNone/>
              </a:pPr>
              <a:r>
                <a:rPr lang="en-AU" sz="1800" b="1" kern="1200" dirty="0">
                  <a:cs typeface="Calibri Light" panose="020F0302020204030204" pitchFamily="34" charset="0"/>
                </a:rPr>
                <a:t>Current Business and Governance Status (BGS) </a:t>
              </a:r>
              <a:r>
                <a:rPr lang="en-US" sz="1800" kern="1200" dirty="0">
                  <a:cs typeface="Calibri Light" panose="020F0302020204030204" pitchFamily="34" charset="0"/>
                </a:rPr>
                <a:t>or </a:t>
              </a:r>
            </a:p>
            <a:p>
              <a:pPr marL="0" lvl="0" indent="0" algn="l" defTabSz="800100">
                <a:lnSpc>
                  <a:spcPct val="90000"/>
                </a:lnSpc>
                <a:spcBef>
                  <a:spcPct val="0"/>
                </a:spcBef>
                <a:spcAft>
                  <a:spcPct val="35000"/>
                </a:spcAft>
                <a:buNone/>
              </a:pPr>
              <a:r>
                <a:rPr lang="en-US" sz="1600" kern="1200" dirty="0">
                  <a:cs typeface="Calibri Light" panose="020F0302020204030204" pitchFamily="34" charset="0"/>
                </a:rPr>
                <a:t>Have a current Skills First contract to deliver government </a:t>
              </a:r>
              <a:r>
                <a:rPr lang="en-US" sz="1600" kern="1200" dirty="0" err="1">
                  <a:cs typeface="Calibri Light" panose="020F0302020204030204" pitchFamily="34" charset="0"/>
                </a:rPr>
                <a:t>subsidised</a:t>
              </a:r>
              <a:r>
                <a:rPr lang="en-US" sz="1600" kern="1200" dirty="0">
                  <a:cs typeface="Calibri Light" panose="020F0302020204030204" pitchFamily="34" charset="0"/>
                </a:rPr>
                <a:t> accredited training.</a:t>
              </a:r>
              <a:endParaRPr lang="en-AU" sz="1600" kern="1200" dirty="0">
                <a:cs typeface="Calibri Light" panose="020F0302020204030204" pitchFamily="34" charset="0"/>
              </a:endParaRPr>
            </a:p>
          </p:txBody>
        </p:sp>
      </p:grpSp>
      <p:sp>
        <p:nvSpPr>
          <p:cNvPr id="22" name="Rectangle 21" descr="Checkmark">
            <a:extLst>
              <a:ext uri="{FF2B5EF4-FFF2-40B4-BE49-F238E27FC236}">
                <a16:creationId xmlns:a16="http://schemas.microsoft.com/office/drawing/2014/main" id="{8C557747-0C45-EFDA-7369-39EDEADB365E}"/>
              </a:ext>
            </a:extLst>
          </p:cNvPr>
          <p:cNvSpPr/>
          <p:nvPr/>
        </p:nvSpPr>
        <p:spPr>
          <a:xfrm>
            <a:off x="2042121" y="4581370"/>
            <a:ext cx="303457" cy="28581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0" b="-10000"/>
            </a:stretch>
          </a:blipFill>
          <a:ln>
            <a:solidFill>
              <a:schemeClr val="accent1">
                <a:lumMod val="75000"/>
              </a:schemeClr>
            </a:solidFill>
          </a:ln>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sp>
      <p:grpSp>
        <p:nvGrpSpPr>
          <p:cNvPr id="23" name="Group 22">
            <a:extLst>
              <a:ext uri="{FF2B5EF4-FFF2-40B4-BE49-F238E27FC236}">
                <a16:creationId xmlns:a16="http://schemas.microsoft.com/office/drawing/2014/main" id="{EF1393BF-447A-F720-A31C-E7C3D7A8B0A9}"/>
              </a:ext>
            </a:extLst>
          </p:cNvPr>
          <p:cNvGrpSpPr/>
          <p:nvPr/>
        </p:nvGrpSpPr>
        <p:grpSpPr>
          <a:xfrm>
            <a:off x="6014050" y="2127354"/>
            <a:ext cx="3667899" cy="623244"/>
            <a:chOff x="4227575" y="911143"/>
            <a:chExt cx="3667899" cy="623244"/>
          </a:xfrm>
        </p:grpSpPr>
        <p:sp>
          <p:nvSpPr>
            <p:cNvPr id="24" name="Rectangle 23">
              <a:extLst>
                <a:ext uri="{FF2B5EF4-FFF2-40B4-BE49-F238E27FC236}">
                  <a16:creationId xmlns:a16="http://schemas.microsoft.com/office/drawing/2014/main" id="{0EFDD5B4-96AA-07F2-5AF1-7B60F1D83F4A}"/>
                </a:ext>
              </a:extLst>
            </p:cNvPr>
            <p:cNvSpPr/>
            <p:nvPr/>
          </p:nvSpPr>
          <p:spPr>
            <a:xfrm>
              <a:off x="4227575" y="911143"/>
              <a:ext cx="3667899" cy="623244"/>
            </a:xfrm>
            <a:prstGeom prst="rect">
              <a:avLst/>
            </a:prstGeom>
          </p:spPr>
          <p:style>
            <a:lnRef idx="1">
              <a:schemeClr val="accent1">
                <a:hueOff val="0"/>
                <a:satOff val="0"/>
                <a:lumOff val="0"/>
                <a:alphaOff val="0"/>
              </a:schemeClr>
            </a:lnRef>
            <a:fillRef idx="1">
              <a:schemeClr val="accent1">
                <a:alpha val="40000"/>
                <a:tint val="40000"/>
                <a:hueOff val="0"/>
                <a:satOff val="0"/>
                <a:lumOff val="0"/>
                <a:alphaOff val="0"/>
              </a:schemeClr>
            </a:fillRef>
            <a:effectRef idx="0">
              <a:schemeClr val="accent1">
                <a:alpha val="40000"/>
                <a:tint val="40000"/>
                <a:hueOff val="0"/>
                <a:satOff val="0"/>
                <a:lumOff val="0"/>
                <a:alphaOff val="0"/>
              </a:schemeClr>
            </a:effectRef>
            <a:fontRef idx="minor">
              <a:schemeClr val="dk1">
                <a:hueOff val="0"/>
                <a:satOff val="0"/>
                <a:lumOff val="0"/>
                <a:alphaOff val="0"/>
              </a:schemeClr>
            </a:fontRef>
          </p:style>
        </p:sp>
        <p:sp>
          <p:nvSpPr>
            <p:cNvPr id="25" name="TextBox 24">
              <a:extLst>
                <a:ext uri="{FF2B5EF4-FFF2-40B4-BE49-F238E27FC236}">
                  <a16:creationId xmlns:a16="http://schemas.microsoft.com/office/drawing/2014/main" id="{BF665C4D-261F-A0FA-AFB1-C9C8A0FCB579}"/>
                </a:ext>
              </a:extLst>
            </p:cNvPr>
            <p:cNvSpPr txBox="1"/>
            <p:nvPr/>
          </p:nvSpPr>
          <p:spPr>
            <a:xfrm>
              <a:off x="4227575" y="911143"/>
              <a:ext cx="3667899" cy="62324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776372" tIns="68580" rIns="68580" bIns="68580" numCol="1" spcCol="1270" anchor="ctr" anchorCtr="0">
              <a:noAutofit/>
            </a:bodyPr>
            <a:lstStyle/>
            <a:p>
              <a:pPr marL="0" lvl="0" indent="0" algn="l" defTabSz="800100">
                <a:lnSpc>
                  <a:spcPct val="90000"/>
                </a:lnSpc>
                <a:spcBef>
                  <a:spcPct val="0"/>
                </a:spcBef>
                <a:spcAft>
                  <a:spcPct val="35000"/>
                </a:spcAft>
                <a:buNone/>
              </a:pPr>
              <a:r>
                <a:rPr lang="en-AU" sz="1800" b="1" kern="1200" dirty="0">
                  <a:latin typeface="Calibri Light" panose="020F0302020204030204" pitchFamily="34" charset="0"/>
                  <a:cs typeface="Calibri Light" panose="020F0302020204030204" pitchFamily="34" charset="0"/>
                </a:rPr>
                <a:t>SAMS2 Registration</a:t>
              </a:r>
            </a:p>
          </p:txBody>
        </p:sp>
      </p:grpSp>
      <p:grpSp>
        <p:nvGrpSpPr>
          <p:cNvPr id="26" name="Group 25">
            <a:extLst>
              <a:ext uri="{FF2B5EF4-FFF2-40B4-BE49-F238E27FC236}">
                <a16:creationId xmlns:a16="http://schemas.microsoft.com/office/drawing/2014/main" id="{FEE46378-A7F6-7AC3-DE56-77D96146BD00}"/>
              </a:ext>
            </a:extLst>
          </p:cNvPr>
          <p:cNvGrpSpPr/>
          <p:nvPr/>
        </p:nvGrpSpPr>
        <p:grpSpPr>
          <a:xfrm>
            <a:off x="6014049" y="3102536"/>
            <a:ext cx="3667899" cy="733602"/>
            <a:chOff x="4233925" y="1732731"/>
            <a:chExt cx="3667899" cy="733602"/>
          </a:xfrm>
        </p:grpSpPr>
        <p:sp>
          <p:nvSpPr>
            <p:cNvPr id="27" name="Rectangle 26">
              <a:extLst>
                <a:ext uri="{FF2B5EF4-FFF2-40B4-BE49-F238E27FC236}">
                  <a16:creationId xmlns:a16="http://schemas.microsoft.com/office/drawing/2014/main" id="{2647C575-27DB-DFCD-DDFD-E0657151D1C4}"/>
                </a:ext>
              </a:extLst>
            </p:cNvPr>
            <p:cNvSpPr/>
            <p:nvPr/>
          </p:nvSpPr>
          <p:spPr>
            <a:xfrm>
              <a:off x="4233925" y="1732731"/>
              <a:ext cx="3667899" cy="733602"/>
            </a:xfrm>
            <a:prstGeom prst="rect">
              <a:avLst/>
            </a:prstGeom>
          </p:spPr>
          <p:style>
            <a:lnRef idx="1">
              <a:schemeClr val="accent1">
                <a:hueOff val="0"/>
                <a:satOff val="0"/>
                <a:lumOff val="0"/>
                <a:alphaOff val="0"/>
              </a:schemeClr>
            </a:lnRef>
            <a:fillRef idx="1">
              <a:schemeClr val="accent1">
                <a:alpha val="40000"/>
                <a:tint val="40000"/>
                <a:hueOff val="0"/>
                <a:satOff val="0"/>
                <a:lumOff val="0"/>
                <a:alphaOff val="0"/>
              </a:schemeClr>
            </a:fillRef>
            <a:effectRef idx="0">
              <a:schemeClr val="accent1">
                <a:alpha val="40000"/>
                <a:tint val="40000"/>
                <a:hueOff val="0"/>
                <a:satOff val="0"/>
                <a:lumOff val="0"/>
                <a:alphaOff val="0"/>
              </a:schemeClr>
            </a:effectRef>
            <a:fontRef idx="minor">
              <a:schemeClr val="dk1">
                <a:hueOff val="0"/>
                <a:satOff val="0"/>
                <a:lumOff val="0"/>
                <a:alphaOff val="0"/>
              </a:schemeClr>
            </a:fontRef>
          </p:style>
        </p:sp>
        <p:sp>
          <p:nvSpPr>
            <p:cNvPr id="28" name="TextBox 27">
              <a:extLst>
                <a:ext uri="{FF2B5EF4-FFF2-40B4-BE49-F238E27FC236}">
                  <a16:creationId xmlns:a16="http://schemas.microsoft.com/office/drawing/2014/main" id="{0E927DCB-17A5-84F9-E89C-C4FFB5F5CEB6}"/>
                </a:ext>
              </a:extLst>
            </p:cNvPr>
            <p:cNvSpPr txBox="1"/>
            <p:nvPr/>
          </p:nvSpPr>
          <p:spPr>
            <a:xfrm>
              <a:off x="4233925" y="1732731"/>
              <a:ext cx="3667899" cy="73360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776372" tIns="68580" rIns="68580" bIns="68580" numCol="1" spcCol="1270" anchor="ctr" anchorCtr="0">
              <a:noAutofit/>
            </a:bodyPr>
            <a:lstStyle/>
            <a:p>
              <a:pPr marL="0" lvl="0" indent="0" algn="l" defTabSz="800100">
                <a:lnSpc>
                  <a:spcPct val="90000"/>
                </a:lnSpc>
                <a:spcBef>
                  <a:spcPct val="0"/>
                </a:spcBef>
                <a:spcAft>
                  <a:spcPct val="35000"/>
                </a:spcAft>
                <a:buNone/>
              </a:pPr>
              <a:r>
                <a:rPr lang="en-AU" sz="1800" b="1" kern="1200" dirty="0">
                  <a:latin typeface="Calibri Light" panose="020F0302020204030204" pitchFamily="34" charset="0"/>
                  <a:cs typeface="Calibri Light" panose="020F0302020204030204" pitchFamily="34" charset="0"/>
                </a:rPr>
                <a:t>An AVETMISS-compliant Student Management System</a:t>
              </a:r>
            </a:p>
          </p:txBody>
        </p:sp>
      </p:grpSp>
      <p:grpSp>
        <p:nvGrpSpPr>
          <p:cNvPr id="29" name="Group 28">
            <a:extLst>
              <a:ext uri="{FF2B5EF4-FFF2-40B4-BE49-F238E27FC236}">
                <a16:creationId xmlns:a16="http://schemas.microsoft.com/office/drawing/2014/main" id="{61160EC8-98E2-3202-F704-6DC04276E067}"/>
              </a:ext>
            </a:extLst>
          </p:cNvPr>
          <p:cNvGrpSpPr/>
          <p:nvPr/>
        </p:nvGrpSpPr>
        <p:grpSpPr>
          <a:xfrm>
            <a:off x="6014049" y="4188076"/>
            <a:ext cx="3667899" cy="696419"/>
            <a:chOff x="4233925" y="2741106"/>
            <a:chExt cx="3667899" cy="696419"/>
          </a:xfrm>
        </p:grpSpPr>
        <p:sp>
          <p:nvSpPr>
            <p:cNvPr id="30" name="Rectangle 29">
              <a:extLst>
                <a:ext uri="{FF2B5EF4-FFF2-40B4-BE49-F238E27FC236}">
                  <a16:creationId xmlns:a16="http://schemas.microsoft.com/office/drawing/2014/main" id="{7F19FE7F-6AF8-DA02-9CD2-5E8F8399D7B0}"/>
                </a:ext>
              </a:extLst>
            </p:cNvPr>
            <p:cNvSpPr/>
            <p:nvPr/>
          </p:nvSpPr>
          <p:spPr>
            <a:xfrm>
              <a:off x="4233925" y="2741106"/>
              <a:ext cx="3667899" cy="696419"/>
            </a:xfrm>
            <a:prstGeom prst="rect">
              <a:avLst/>
            </a:prstGeom>
          </p:spPr>
          <p:style>
            <a:lnRef idx="1">
              <a:schemeClr val="accent1">
                <a:hueOff val="0"/>
                <a:satOff val="0"/>
                <a:lumOff val="0"/>
                <a:alphaOff val="0"/>
              </a:schemeClr>
            </a:lnRef>
            <a:fillRef idx="1">
              <a:schemeClr val="accent1">
                <a:alpha val="40000"/>
                <a:tint val="40000"/>
                <a:hueOff val="0"/>
                <a:satOff val="0"/>
                <a:lumOff val="0"/>
                <a:alphaOff val="0"/>
              </a:schemeClr>
            </a:fillRef>
            <a:effectRef idx="0">
              <a:schemeClr val="accent1">
                <a:alpha val="40000"/>
                <a:tint val="40000"/>
                <a:hueOff val="0"/>
                <a:satOff val="0"/>
                <a:lumOff val="0"/>
                <a:alphaOff val="0"/>
              </a:schemeClr>
            </a:effectRef>
            <a:fontRef idx="minor">
              <a:schemeClr val="dk1">
                <a:hueOff val="0"/>
                <a:satOff val="0"/>
                <a:lumOff val="0"/>
                <a:alphaOff val="0"/>
              </a:schemeClr>
            </a:fontRef>
          </p:style>
        </p:sp>
        <p:sp>
          <p:nvSpPr>
            <p:cNvPr id="31" name="TextBox 30">
              <a:extLst>
                <a:ext uri="{FF2B5EF4-FFF2-40B4-BE49-F238E27FC236}">
                  <a16:creationId xmlns:a16="http://schemas.microsoft.com/office/drawing/2014/main" id="{3D455B7B-F601-53AF-9CDE-8E11B0B738CC}"/>
                </a:ext>
              </a:extLst>
            </p:cNvPr>
            <p:cNvSpPr txBox="1"/>
            <p:nvPr/>
          </p:nvSpPr>
          <p:spPr>
            <a:xfrm>
              <a:off x="4233925" y="2741106"/>
              <a:ext cx="3667899" cy="69641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776372" tIns="68580" rIns="68580" bIns="68580" numCol="1" spcCol="1270" anchor="ctr" anchorCtr="0">
              <a:noAutofit/>
            </a:bodyPr>
            <a:lstStyle/>
            <a:p>
              <a:pPr marL="0" lvl="0" indent="0" algn="l" defTabSz="800100">
                <a:lnSpc>
                  <a:spcPct val="90000"/>
                </a:lnSpc>
                <a:spcBef>
                  <a:spcPct val="0"/>
                </a:spcBef>
                <a:spcAft>
                  <a:spcPct val="35000"/>
                </a:spcAft>
                <a:buNone/>
              </a:pPr>
              <a:r>
                <a:rPr lang="en-AU" sz="1800" b="1" kern="1200" dirty="0">
                  <a:latin typeface="Calibri Light" panose="020F0302020204030204" pitchFamily="34" charset="0"/>
                  <a:cs typeface="Calibri Light" panose="020F0302020204030204" pitchFamily="34" charset="0"/>
                </a:rPr>
                <a:t>Trained Staff </a:t>
              </a:r>
              <a:r>
                <a:rPr lang="en-AU" sz="1600" kern="1200" dirty="0">
                  <a:latin typeface="Calibri Light" panose="020F0302020204030204" pitchFamily="34" charset="0"/>
                  <a:cs typeface="Calibri Light" panose="020F0302020204030204" pitchFamily="34" charset="0"/>
                </a:rPr>
                <a:t>to use your SMS and SVTS</a:t>
              </a:r>
            </a:p>
          </p:txBody>
        </p:sp>
      </p:grpSp>
      <p:grpSp>
        <p:nvGrpSpPr>
          <p:cNvPr id="32" name="Group 31">
            <a:extLst>
              <a:ext uri="{FF2B5EF4-FFF2-40B4-BE49-F238E27FC236}">
                <a16:creationId xmlns:a16="http://schemas.microsoft.com/office/drawing/2014/main" id="{5E8252EE-72ED-8A8F-5069-D95D5C915045}"/>
              </a:ext>
            </a:extLst>
          </p:cNvPr>
          <p:cNvGrpSpPr/>
          <p:nvPr/>
        </p:nvGrpSpPr>
        <p:grpSpPr>
          <a:xfrm>
            <a:off x="6014048" y="5236433"/>
            <a:ext cx="3667899" cy="1006253"/>
            <a:chOff x="4233925" y="3792834"/>
            <a:chExt cx="3667899" cy="1006253"/>
          </a:xfrm>
        </p:grpSpPr>
        <p:sp>
          <p:nvSpPr>
            <p:cNvPr id="33" name="Rectangle 32">
              <a:extLst>
                <a:ext uri="{FF2B5EF4-FFF2-40B4-BE49-F238E27FC236}">
                  <a16:creationId xmlns:a16="http://schemas.microsoft.com/office/drawing/2014/main" id="{D0F5B058-20CF-0BD5-A6D1-815BC530AAB9}"/>
                </a:ext>
              </a:extLst>
            </p:cNvPr>
            <p:cNvSpPr/>
            <p:nvPr/>
          </p:nvSpPr>
          <p:spPr>
            <a:xfrm>
              <a:off x="4233925" y="3792834"/>
              <a:ext cx="3667899" cy="1006253"/>
            </a:xfrm>
            <a:prstGeom prst="rect">
              <a:avLst/>
            </a:prstGeom>
          </p:spPr>
          <p:style>
            <a:lnRef idx="1">
              <a:schemeClr val="accent1">
                <a:hueOff val="0"/>
                <a:satOff val="0"/>
                <a:lumOff val="0"/>
                <a:alphaOff val="0"/>
              </a:schemeClr>
            </a:lnRef>
            <a:fillRef idx="1">
              <a:schemeClr val="accent1">
                <a:alpha val="40000"/>
                <a:tint val="40000"/>
                <a:hueOff val="0"/>
                <a:satOff val="0"/>
                <a:lumOff val="0"/>
                <a:alphaOff val="0"/>
              </a:schemeClr>
            </a:fillRef>
            <a:effectRef idx="0">
              <a:schemeClr val="accent1">
                <a:alpha val="40000"/>
                <a:tint val="40000"/>
                <a:hueOff val="0"/>
                <a:satOff val="0"/>
                <a:lumOff val="0"/>
                <a:alphaOff val="0"/>
              </a:schemeClr>
            </a:effectRef>
            <a:fontRef idx="minor">
              <a:schemeClr val="dk1">
                <a:hueOff val="0"/>
                <a:satOff val="0"/>
                <a:lumOff val="0"/>
                <a:alphaOff val="0"/>
              </a:schemeClr>
            </a:fontRef>
          </p:style>
        </p:sp>
        <p:sp>
          <p:nvSpPr>
            <p:cNvPr id="34" name="TextBox 33">
              <a:extLst>
                <a:ext uri="{FF2B5EF4-FFF2-40B4-BE49-F238E27FC236}">
                  <a16:creationId xmlns:a16="http://schemas.microsoft.com/office/drawing/2014/main" id="{64B351FE-1209-A306-B73E-2147D6CB6A3B}"/>
                </a:ext>
              </a:extLst>
            </p:cNvPr>
            <p:cNvSpPr txBox="1"/>
            <p:nvPr/>
          </p:nvSpPr>
          <p:spPr>
            <a:xfrm>
              <a:off x="4233925" y="3792834"/>
              <a:ext cx="3667899" cy="100625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spcFirstLastPara="0" vert="horz" wrap="square" lIns="776372" tIns="68580" rIns="68580" bIns="68580" numCol="1" spcCol="1270" anchor="ctr" anchorCtr="0">
              <a:noAutofit/>
            </a:bodyPr>
            <a:lstStyle/>
            <a:p>
              <a:pPr marL="0" lvl="0" indent="0" algn="l" defTabSz="800100">
                <a:lnSpc>
                  <a:spcPct val="90000"/>
                </a:lnSpc>
                <a:spcBef>
                  <a:spcPct val="0"/>
                </a:spcBef>
                <a:spcAft>
                  <a:spcPct val="35000"/>
                </a:spcAft>
                <a:buNone/>
              </a:pPr>
              <a:r>
                <a:rPr lang="en-AU" sz="1800" b="1" kern="1200" dirty="0">
                  <a:latin typeface="Calibri Light" panose="020F0302020204030204" pitchFamily="34" charset="0"/>
                  <a:cs typeface="Calibri Light" panose="020F0302020204030204" pitchFamily="34" charset="0"/>
                </a:rPr>
                <a:t>Delivery Plan and A-frames </a:t>
              </a:r>
              <a:r>
                <a:rPr lang="en-AU" sz="1600" kern="1200" dirty="0">
                  <a:latin typeface="Calibri Light" panose="020F0302020204030204" pitchFamily="34" charset="0"/>
                  <a:cs typeface="Calibri Light" panose="020F0302020204030204" pitchFamily="34" charset="0"/>
                </a:rPr>
                <a:t>aligned with the ACFE Board Strategy 2020-25 </a:t>
              </a:r>
            </a:p>
          </p:txBody>
        </p:sp>
      </p:grpSp>
      <p:sp>
        <p:nvSpPr>
          <p:cNvPr id="35" name="Rectangle 34" descr="Checkmark">
            <a:extLst>
              <a:ext uri="{FF2B5EF4-FFF2-40B4-BE49-F238E27FC236}">
                <a16:creationId xmlns:a16="http://schemas.microsoft.com/office/drawing/2014/main" id="{C5454844-5D38-DB73-E66F-6A885BDFCCF5}"/>
              </a:ext>
            </a:extLst>
          </p:cNvPr>
          <p:cNvSpPr/>
          <p:nvPr/>
        </p:nvSpPr>
        <p:spPr>
          <a:xfrm>
            <a:off x="6129150" y="2221665"/>
            <a:ext cx="303457" cy="28581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0" b="-10000"/>
            </a:stretch>
          </a:blipFill>
          <a:ln>
            <a:solidFill>
              <a:schemeClr val="accent1">
                <a:lumMod val="75000"/>
              </a:schemeClr>
            </a:solidFill>
          </a:ln>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sp>
      <p:sp>
        <p:nvSpPr>
          <p:cNvPr id="36" name="Rectangle 35" descr="Checkmark">
            <a:extLst>
              <a:ext uri="{FF2B5EF4-FFF2-40B4-BE49-F238E27FC236}">
                <a16:creationId xmlns:a16="http://schemas.microsoft.com/office/drawing/2014/main" id="{680E44A7-6AE9-4118-5B4D-116E83817167}"/>
              </a:ext>
            </a:extLst>
          </p:cNvPr>
          <p:cNvSpPr/>
          <p:nvPr/>
        </p:nvSpPr>
        <p:spPr>
          <a:xfrm>
            <a:off x="6126911" y="3228825"/>
            <a:ext cx="303457" cy="28581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0" b="-10000"/>
            </a:stretch>
          </a:blipFill>
          <a:ln>
            <a:solidFill>
              <a:schemeClr val="accent1">
                <a:lumMod val="75000"/>
              </a:schemeClr>
            </a:solidFill>
          </a:ln>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sp>
      <p:sp>
        <p:nvSpPr>
          <p:cNvPr id="37" name="Rectangle 36" descr="Checkmark">
            <a:extLst>
              <a:ext uri="{FF2B5EF4-FFF2-40B4-BE49-F238E27FC236}">
                <a16:creationId xmlns:a16="http://schemas.microsoft.com/office/drawing/2014/main" id="{6F3A605F-70F9-AF5F-8C64-DD4E3515FEAC}"/>
              </a:ext>
            </a:extLst>
          </p:cNvPr>
          <p:cNvSpPr/>
          <p:nvPr/>
        </p:nvSpPr>
        <p:spPr>
          <a:xfrm>
            <a:off x="6126911" y="4304065"/>
            <a:ext cx="303457" cy="28581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0" b="-10000"/>
            </a:stretch>
          </a:blipFill>
          <a:ln>
            <a:solidFill>
              <a:schemeClr val="accent1">
                <a:lumMod val="75000"/>
              </a:schemeClr>
            </a:solidFill>
          </a:ln>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sp>
      <p:sp>
        <p:nvSpPr>
          <p:cNvPr id="38" name="Rectangle 37" descr="Checkmark">
            <a:extLst>
              <a:ext uri="{FF2B5EF4-FFF2-40B4-BE49-F238E27FC236}">
                <a16:creationId xmlns:a16="http://schemas.microsoft.com/office/drawing/2014/main" id="{3F5B3B2F-C101-19F9-FF47-B1E52C7C2068}"/>
              </a:ext>
            </a:extLst>
          </p:cNvPr>
          <p:cNvSpPr/>
          <p:nvPr/>
        </p:nvSpPr>
        <p:spPr>
          <a:xfrm>
            <a:off x="6126911" y="5328178"/>
            <a:ext cx="303457" cy="28581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0" b="-10000"/>
            </a:stretch>
          </a:blipFill>
          <a:ln>
            <a:solidFill>
              <a:schemeClr val="accent1">
                <a:lumMod val="75000"/>
              </a:schemeClr>
            </a:solidFill>
          </a:ln>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07441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882850" y="334311"/>
            <a:ext cx="10426300" cy="662782"/>
          </a:xfrm>
        </p:spPr>
        <p:txBody>
          <a:bodyPr/>
          <a:lstStyle/>
          <a:p>
            <a:r>
              <a:rPr lang="en-AU" dirty="0"/>
              <a:t>LEARNER ELIGIBILITY</a:t>
            </a:r>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p:txBody>
          <a:bodyPr/>
          <a:lstStyle/>
          <a:p>
            <a:fld id="{10F38EA1-A2B3-734E-8FE4-2A14DB32A8FE}" type="slidenum">
              <a:rPr lang="en-US" smtClean="0"/>
              <a:pPr/>
              <a:t>21</a:t>
            </a:fld>
            <a:endParaRPr lang="en-US"/>
          </a:p>
        </p:txBody>
      </p:sp>
      <p:graphicFrame>
        <p:nvGraphicFramePr>
          <p:cNvPr id="9" name="Content Placeholder 3">
            <a:extLst>
              <a:ext uri="{FF2B5EF4-FFF2-40B4-BE49-F238E27FC236}">
                <a16:creationId xmlns:a16="http://schemas.microsoft.com/office/drawing/2014/main" id="{8FD402BA-66D2-C387-5E3B-9FCAC1370349}"/>
              </a:ext>
            </a:extLst>
          </p:cNvPr>
          <p:cNvGraphicFramePr>
            <a:graphicFrameLocks/>
          </p:cNvGraphicFramePr>
          <p:nvPr/>
        </p:nvGraphicFramePr>
        <p:xfrm>
          <a:off x="882851" y="901700"/>
          <a:ext cx="9416849" cy="3374439"/>
        </p:xfrm>
        <a:graphic>
          <a:graphicData uri="http://schemas.openxmlformats.org/drawingml/2006/table">
            <a:tbl>
              <a:tblPr firstRow="1" firstCol="1" bandRow="1"/>
              <a:tblGrid>
                <a:gridCol w="343101">
                  <a:extLst>
                    <a:ext uri="{9D8B030D-6E8A-4147-A177-3AD203B41FA5}">
                      <a16:colId xmlns:a16="http://schemas.microsoft.com/office/drawing/2014/main" val="977429286"/>
                    </a:ext>
                  </a:extLst>
                </a:gridCol>
                <a:gridCol w="7077385">
                  <a:extLst>
                    <a:ext uri="{9D8B030D-6E8A-4147-A177-3AD203B41FA5}">
                      <a16:colId xmlns:a16="http://schemas.microsoft.com/office/drawing/2014/main" val="3114519099"/>
                    </a:ext>
                  </a:extLst>
                </a:gridCol>
                <a:gridCol w="905152">
                  <a:extLst>
                    <a:ext uri="{9D8B030D-6E8A-4147-A177-3AD203B41FA5}">
                      <a16:colId xmlns:a16="http://schemas.microsoft.com/office/drawing/2014/main" val="1470840031"/>
                    </a:ext>
                  </a:extLst>
                </a:gridCol>
                <a:gridCol w="1091211">
                  <a:extLst>
                    <a:ext uri="{9D8B030D-6E8A-4147-A177-3AD203B41FA5}">
                      <a16:colId xmlns:a16="http://schemas.microsoft.com/office/drawing/2014/main" val="434486801"/>
                    </a:ext>
                  </a:extLst>
                </a:gridCol>
              </a:tblGrid>
              <a:tr h="20652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lnSpc>
                          <a:spcPts val="1300"/>
                        </a:lnSpc>
                        <a:spcBef>
                          <a:spcPts val="600"/>
                        </a:spcBef>
                        <a:spcAft>
                          <a:spcPts val="0"/>
                        </a:spcAft>
                      </a:pPr>
                      <a:r>
                        <a:rPr lang="en-US" sz="1200" cap="all" dirty="0">
                          <a:effectLst/>
                          <a:latin typeface="+mn-lt"/>
                          <a:cs typeface="Calibri Light" panose="020F0302020204030204" pitchFamily="34" charset="0"/>
                        </a:rPr>
                        <a:t> </a:t>
                      </a:r>
                      <a:endParaRPr lang="en-AU" sz="1200" dirty="0">
                        <a:effectLst/>
                        <a:latin typeface="+mn-lt"/>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4EA8"/>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lnSpc>
                          <a:spcPts val="1300"/>
                        </a:lnSpc>
                        <a:spcBef>
                          <a:spcPts val="600"/>
                        </a:spcBef>
                        <a:spcAft>
                          <a:spcPts val="0"/>
                        </a:spcAft>
                      </a:pPr>
                      <a:r>
                        <a:rPr lang="en-US" sz="1200" cap="all" dirty="0">
                          <a:effectLst/>
                          <a:latin typeface="+mn-lt"/>
                          <a:cs typeface="Calibri Light" panose="020F0302020204030204" pitchFamily="34" charset="0"/>
                        </a:rPr>
                        <a:t> </a:t>
                      </a:r>
                      <a:endParaRPr lang="en-AU" sz="1200" dirty="0">
                        <a:effectLst/>
                        <a:latin typeface="+mn-lt"/>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4EA8"/>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lnSpc>
                          <a:spcPts val="1300"/>
                        </a:lnSpc>
                        <a:spcBef>
                          <a:spcPts val="600"/>
                        </a:spcBef>
                        <a:spcAft>
                          <a:spcPts val="0"/>
                        </a:spcAft>
                      </a:pPr>
                      <a:r>
                        <a:rPr lang="en-US" sz="1200" dirty="0">
                          <a:effectLst/>
                          <a:latin typeface="Calibri Light" panose="020F0302020204030204" pitchFamily="34" charset="0"/>
                          <a:cs typeface="Calibri Light" panose="020F0302020204030204" pitchFamily="34" charset="0"/>
                        </a:rPr>
                        <a:t>ELIGIBILE</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4EA8"/>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lnSpc>
                          <a:spcPts val="1300"/>
                        </a:lnSpc>
                        <a:spcBef>
                          <a:spcPts val="600"/>
                        </a:spcBef>
                        <a:spcAft>
                          <a:spcPts val="0"/>
                        </a:spcAft>
                      </a:pPr>
                      <a:r>
                        <a:rPr lang="en-US" sz="1200" dirty="0">
                          <a:effectLst/>
                          <a:latin typeface="Calibri Light" panose="020F0302020204030204" pitchFamily="34" charset="0"/>
                          <a:cs typeface="Calibri Light" panose="020F0302020204030204" pitchFamily="34" charset="0"/>
                        </a:rPr>
                        <a:t>NOT ELIGIBLE</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4EA8"/>
                    </a:solidFill>
                  </a:tcPr>
                </a:tc>
                <a:extLst>
                  <a:ext uri="{0D108BD9-81ED-4DB2-BD59-A6C34878D82A}">
                    <a16:rowId xmlns:a16="http://schemas.microsoft.com/office/drawing/2014/main" val="2971347435"/>
                  </a:ext>
                </a:extLst>
              </a:tr>
              <a:tr h="479280">
                <a:tc rowSpan="7">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71755" marR="71755" algn="ctr">
                        <a:lnSpc>
                          <a:spcPts val="1300"/>
                        </a:lnSpc>
                        <a:spcBef>
                          <a:spcPts val="600"/>
                        </a:spcBef>
                        <a:spcAft>
                          <a:spcPts val="0"/>
                        </a:spcAft>
                      </a:pPr>
                      <a:r>
                        <a:rPr lang="en-US" sz="1300" cap="all" dirty="0">
                          <a:effectLst/>
                          <a:latin typeface="+mn-lt"/>
                          <a:cs typeface="Calibri Light" panose="020F0302020204030204" pitchFamily="34" charset="0"/>
                        </a:rPr>
                        <a:t>ELIGIBLE LEARNERS</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4EA8"/>
                    </a:solidFill>
                  </a:tcPr>
                </a:tc>
                <a:tc rowSpan="3">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ts val="1300"/>
                        </a:lnSpc>
                        <a:spcBef>
                          <a:spcPts val="600"/>
                        </a:spcBef>
                        <a:spcAft>
                          <a:spcPts val="0"/>
                        </a:spcAft>
                      </a:pPr>
                      <a:r>
                        <a:rPr lang="en-US" sz="1350" dirty="0">
                          <a:effectLst/>
                          <a:latin typeface="Calibri Light" panose="020F0302020204030204" pitchFamily="34" charset="0"/>
                          <a:cs typeface="Calibri Light" panose="020F0302020204030204" pitchFamily="34" charset="0"/>
                        </a:rPr>
                        <a:t>Australian Citizen, or</a:t>
                      </a:r>
                    </a:p>
                    <a:p>
                      <a:pPr marL="285750" indent="-285750">
                        <a:lnSpc>
                          <a:spcPts val="1300"/>
                        </a:lnSpc>
                        <a:spcBef>
                          <a:spcPts val="600"/>
                        </a:spcBef>
                        <a:spcAft>
                          <a:spcPts val="0"/>
                        </a:spcAft>
                        <a:buFont typeface="Arial" panose="020B0604020202020204" pitchFamily="34" charset="0"/>
                        <a:buChar char="•"/>
                      </a:pPr>
                      <a:r>
                        <a:rPr lang="en-US" sz="1350" dirty="0">
                          <a:effectLst/>
                          <a:latin typeface="Calibri Light" panose="020F0302020204030204" pitchFamily="34" charset="0"/>
                          <a:cs typeface="Calibri Light" panose="020F0302020204030204" pitchFamily="34" charset="0"/>
                        </a:rPr>
                        <a:t>Holder of an Australian permanent visa</a:t>
                      </a:r>
                    </a:p>
                    <a:p>
                      <a:pPr marL="285750" indent="-285750">
                        <a:lnSpc>
                          <a:spcPts val="1300"/>
                        </a:lnSpc>
                        <a:spcBef>
                          <a:spcPts val="600"/>
                        </a:spcBef>
                        <a:spcAft>
                          <a:spcPts val="0"/>
                        </a:spcAft>
                        <a:buFont typeface="Arial" panose="020B0604020202020204" pitchFamily="34" charset="0"/>
                        <a:buChar char="•"/>
                      </a:pPr>
                      <a:r>
                        <a:rPr lang="en-US" sz="1350" dirty="0">
                          <a:effectLst/>
                          <a:latin typeface="Calibri Light" panose="020F0302020204030204" pitchFamily="34" charset="0"/>
                          <a:cs typeface="Calibri Light" panose="020F0302020204030204" pitchFamily="34" charset="0"/>
                        </a:rPr>
                        <a:t>New Zealand citizen</a:t>
                      </a:r>
                    </a:p>
                    <a:p>
                      <a:pPr marL="285750" indent="-285750">
                        <a:lnSpc>
                          <a:spcPts val="1300"/>
                        </a:lnSpc>
                        <a:spcBef>
                          <a:spcPts val="600"/>
                        </a:spcBef>
                        <a:spcAft>
                          <a:spcPts val="0"/>
                        </a:spcAft>
                        <a:buFont typeface="Arial" panose="020B0604020202020204" pitchFamily="34" charset="0"/>
                        <a:buChar char="•"/>
                      </a:pPr>
                      <a:r>
                        <a:rPr lang="en-AU" sz="1350" kern="1200" dirty="0">
                          <a:solidFill>
                            <a:schemeClr val="dk1"/>
                          </a:solidFill>
                          <a:effectLst/>
                          <a:latin typeface="Calibri Light" panose="020F0302020204030204" pitchFamily="34" charset="0"/>
                          <a:ea typeface="+mn-ea"/>
                          <a:cs typeface="Calibri Light" panose="020F0302020204030204" pitchFamily="34" charset="0"/>
                        </a:rPr>
                        <a:t>Asylum seekers holding valid visa that confers eligibility for Skills First training.</a:t>
                      </a:r>
                      <a:endParaRPr lang="en-AU" sz="1350" dirty="0">
                        <a:effectLst/>
                        <a:latin typeface="Calibri Light" panose="020F0302020204030204" pitchFamily="34"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ts val="1300"/>
                        </a:lnSpc>
                        <a:spcBef>
                          <a:spcPts val="600"/>
                        </a:spcBef>
                        <a:spcAft>
                          <a:spcPts val="0"/>
                        </a:spcAft>
                      </a:pP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40000"/>
                      </a:srgbClr>
                    </a:solidFill>
                  </a:tcPr>
                </a:tc>
                <a:extLst>
                  <a:ext uri="{0D108BD9-81ED-4DB2-BD59-A6C34878D82A}">
                    <a16:rowId xmlns:a16="http://schemas.microsoft.com/office/drawing/2014/main" val="552090620"/>
                  </a:ext>
                </a:extLst>
              </a:tr>
              <a:tr h="305332">
                <a:tc vMerge="1">
                  <a:txBody>
                    <a:bodyPr/>
                    <a:lstStyle/>
                    <a:p>
                      <a:endParaRPr lang="en-AU"/>
                    </a:p>
                  </a:txBody>
                  <a:tcPr/>
                </a:tc>
                <a:tc vMerge="1">
                  <a:txBody>
                    <a:bodyPr/>
                    <a:lstStyle/>
                    <a:p>
                      <a:pPr>
                        <a:lnSpc>
                          <a:spcPts val="1300"/>
                        </a:lnSpc>
                        <a:spcBef>
                          <a:spcPts val="600"/>
                        </a:spcBef>
                        <a:spcAft>
                          <a:spcPts val="0"/>
                        </a:spcAft>
                      </a:pPr>
                      <a:r>
                        <a:rPr lang="en-US" sz="1350" dirty="0">
                          <a:effectLst/>
                          <a:highlight>
                            <a:srgbClr val="FFFF00"/>
                          </a:highlight>
                          <a:latin typeface="Calibri" panose="020F0502020204030204" pitchFamily="34" charset="0"/>
                          <a:cs typeface="Calibri" panose="020F0502020204030204" pitchFamily="34" charset="0"/>
                        </a:rPr>
                        <a:t>Holder of an Australian permanent visa</a:t>
                      </a:r>
                    </a:p>
                  </a:txBody>
                  <a:tcPr marL="68580" marR="6858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ts val="1300"/>
                        </a:lnSpc>
                        <a:spcBef>
                          <a:spcPts val="600"/>
                        </a:spcBef>
                        <a:spcAft>
                          <a:spcPts val="0"/>
                        </a:spcAft>
                      </a:pP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20000"/>
                      </a:srgbClr>
                    </a:solidFill>
                  </a:tcPr>
                </a:tc>
                <a:extLst>
                  <a:ext uri="{0D108BD9-81ED-4DB2-BD59-A6C34878D82A}">
                    <a16:rowId xmlns:a16="http://schemas.microsoft.com/office/drawing/2014/main" val="1642187350"/>
                  </a:ext>
                </a:extLst>
              </a:tr>
              <a:tr h="336078">
                <a:tc vMerge="1">
                  <a:txBody>
                    <a:bodyPr/>
                    <a:lstStyle/>
                    <a:p>
                      <a:endParaRPr lang="en-AU"/>
                    </a:p>
                  </a:txBody>
                  <a:tcPr/>
                </a:tc>
                <a:tc vMerge="1">
                  <a:txBody>
                    <a:bodyPr/>
                    <a:lstStyle/>
                    <a:p>
                      <a:pPr>
                        <a:lnSpc>
                          <a:spcPts val="1300"/>
                        </a:lnSpc>
                        <a:spcBef>
                          <a:spcPts val="600"/>
                        </a:spcBef>
                        <a:spcAft>
                          <a:spcPts val="0"/>
                        </a:spcAft>
                      </a:pPr>
                      <a:r>
                        <a:rPr lang="en-US" sz="1350" dirty="0">
                          <a:effectLst/>
                          <a:highlight>
                            <a:srgbClr val="FFFF00"/>
                          </a:highlight>
                          <a:latin typeface="Calibri" panose="020F0502020204030204" pitchFamily="34" charset="0"/>
                          <a:cs typeface="Calibri" panose="020F0502020204030204" pitchFamily="34" charset="0"/>
                        </a:rPr>
                        <a:t>New Zealand citizen</a:t>
                      </a:r>
                      <a:endParaRPr lang="en-AU" sz="135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AU" sz="1300" dirty="0">
                        <a:latin typeface="+mn-lt"/>
                        <a:cs typeface="Calibri Light" panose="020F030202020403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40000"/>
                      </a:srgbClr>
                    </a:solidFill>
                  </a:tcPr>
                </a:tc>
                <a:extLst>
                  <a:ext uri="{0D108BD9-81ED-4DB2-BD59-A6C34878D82A}">
                    <a16:rowId xmlns:a16="http://schemas.microsoft.com/office/drawing/2014/main" val="2497663277"/>
                  </a:ext>
                </a:extLst>
              </a:tr>
              <a:tr h="305332">
                <a:tc vMerge="1">
                  <a:txBody>
                    <a:bodyPr/>
                    <a:lstStyle/>
                    <a:p>
                      <a:endParaRPr lang="en-AU"/>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spcAft>
                          <a:spcPts val="600"/>
                        </a:spcAft>
                        <a:tabLst>
                          <a:tab pos="542925" algn="l"/>
                        </a:tabLst>
                      </a:pPr>
                      <a:r>
                        <a:rPr lang="en-AU" sz="1300" b="1" cap="all" dirty="0">
                          <a:solidFill>
                            <a:srgbClr val="004EA8"/>
                          </a:solidFill>
                          <a:effectLst/>
                          <a:latin typeface="Calibri Light" panose="020F0302020204030204" pitchFamily="34" charset="0"/>
                          <a:ea typeface="Times New Roman" panose="02020603050405020304" pitchFamily="18" charset="0"/>
                          <a:cs typeface="Calibri Light" panose="020F0302020204030204" pitchFamily="34" charset="0"/>
                        </a:rPr>
                        <a:t>AND:</a:t>
                      </a:r>
                      <a:endParaRPr lang="en-AU" sz="1350" kern="1200" dirty="0">
                        <a:solidFill>
                          <a:schemeClr val="dk1"/>
                        </a:solidFill>
                        <a:effectLst/>
                        <a:latin typeface="Calibri Light" panose="020F0302020204030204" pitchFamily="34" charset="0"/>
                        <a:ea typeface="+mn-ea"/>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20000"/>
                      </a:srgbClr>
                    </a:solidFill>
                  </a:tcPr>
                </a:tc>
                <a:extLst>
                  <a:ext uri="{0D108BD9-81ED-4DB2-BD59-A6C34878D82A}">
                    <a16:rowId xmlns:a16="http://schemas.microsoft.com/office/drawing/2014/main" val="3189420067"/>
                  </a:ext>
                </a:extLst>
              </a:tr>
              <a:tr h="305332">
                <a:tc vMerge="1">
                  <a:txBody>
                    <a:bodyPr/>
                    <a:lstStyle/>
                    <a:p>
                      <a:endParaRPr lang="en-AU"/>
                    </a:p>
                  </a:txBody>
                  <a:tcPr/>
                </a:tc>
                <a:tc row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lnSpc>
                          <a:spcPts val="1300"/>
                        </a:lnSpc>
                        <a:spcBef>
                          <a:spcPts val="600"/>
                        </a:spcBef>
                        <a:spcAft>
                          <a:spcPts val="0"/>
                        </a:spcAft>
                      </a:pPr>
                      <a:r>
                        <a:rPr lang="en-AU" sz="1350" kern="1200" dirty="0">
                          <a:solidFill>
                            <a:schemeClr val="dk1"/>
                          </a:solidFill>
                          <a:effectLst/>
                          <a:latin typeface="Calibri Light" panose="020F0302020204030204" pitchFamily="34" charset="0"/>
                          <a:ea typeface="+mn-ea"/>
                          <a:cs typeface="Calibri Light" panose="020F0302020204030204" pitchFamily="34" charset="0"/>
                        </a:rPr>
                        <a:t> </a:t>
                      </a:r>
                      <a:r>
                        <a:rPr lang="en-AU" sz="1350" b="1" kern="1200" dirty="0">
                          <a:solidFill>
                            <a:schemeClr val="dk1"/>
                          </a:solidFill>
                          <a:effectLst/>
                          <a:latin typeface="Calibri Light" panose="020F0302020204030204" pitchFamily="34" charset="0"/>
                          <a:ea typeface="+mn-ea"/>
                          <a:cs typeface="Calibri Light" panose="020F0302020204030204" pitchFamily="34" charset="0"/>
                        </a:rPr>
                        <a:t>Meets age requirement</a:t>
                      </a:r>
                    </a:p>
                    <a:p>
                      <a:pPr marL="285750" indent="-285750" algn="l" defTabSz="914400" rtl="0" eaLnBrk="1" latinLnBrk="0" hangingPunct="1">
                        <a:lnSpc>
                          <a:spcPts val="1300"/>
                        </a:lnSpc>
                        <a:spcBef>
                          <a:spcPts val="600"/>
                        </a:spcBef>
                        <a:spcAft>
                          <a:spcPts val="0"/>
                        </a:spcAft>
                        <a:buFont typeface="Arial" panose="020B0604020202020204" pitchFamily="34" charset="0"/>
                        <a:buChar char="•"/>
                      </a:pPr>
                      <a:r>
                        <a:rPr lang="en-AU" sz="1350" kern="1200" dirty="0">
                          <a:solidFill>
                            <a:schemeClr val="dk1"/>
                          </a:solidFill>
                          <a:effectLst/>
                          <a:latin typeface="Calibri Light" panose="020F0302020204030204" pitchFamily="34" charset="0"/>
                          <a:ea typeface="+mn-ea"/>
                          <a:cs typeface="Calibri Light" panose="020F0302020204030204" pitchFamily="34" charset="0"/>
                        </a:rPr>
                        <a:t>17 and over and not enrolled at school</a:t>
                      </a:r>
                    </a:p>
                    <a:p>
                      <a:pPr marL="285750" indent="-285750" algn="l" defTabSz="914400" rtl="0" eaLnBrk="1" latinLnBrk="0" hangingPunct="1">
                        <a:lnSpc>
                          <a:spcPts val="1300"/>
                        </a:lnSpc>
                        <a:spcBef>
                          <a:spcPts val="600"/>
                        </a:spcBef>
                        <a:spcAft>
                          <a:spcPts val="0"/>
                        </a:spcAft>
                        <a:buFont typeface="Arial" panose="020B0604020202020204" pitchFamily="34" charset="0"/>
                        <a:buChar char="•"/>
                      </a:pPr>
                      <a:r>
                        <a:rPr lang="en-AU" sz="1350" kern="1200" dirty="0">
                          <a:solidFill>
                            <a:schemeClr val="dk1"/>
                          </a:solidFill>
                          <a:effectLst/>
                          <a:latin typeface="Calibri Light" panose="020F0302020204030204" pitchFamily="34" charset="0"/>
                          <a:ea typeface="+mn-ea"/>
                          <a:cs typeface="Calibri Light" panose="020F0302020204030204" pitchFamily="34" charset="0"/>
                        </a:rPr>
                        <a:t>Under 17 and not enrolled at school with exemption.</a:t>
                      </a: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ts val="1300"/>
                        </a:lnSpc>
                        <a:spcBef>
                          <a:spcPts val="600"/>
                        </a:spcBef>
                        <a:spcAft>
                          <a:spcPts val="0"/>
                        </a:spcAft>
                      </a:pPr>
                      <a:endParaRPr lang="en-US" sz="1300" cap="all" dirty="0">
                        <a:effectLst/>
                        <a:latin typeface="+mn-lt"/>
                        <a:cs typeface="Calibri Light" panose="020F0302020204030204" pitchFamily="34" charset="0"/>
                        <a:sym typeface="Wingdings" panose="05000000000000000000" pitchFamily="2" charset="2"/>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40000"/>
                      </a:srgbClr>
                    </a:solidFill>
                  </a:tcPr>
                </a:tc>
                <a:extLst>
                  <a:ext uri="{0D108BD9-81ED-4DB2-BD59-A6C34878D82A}">
                    <a16:rowId xmlns:a16="http://schemas.microsoft.com/office/drawing/2014/main" val="2531681513"/>
                  </a:ext>
                </a:extLst>
              </a:tr>
              <a:tr h="610664">
                <a:tc vMerge="1">
                  <a:txBody>
                    <a:bodyPr/>
                    <a:lstStyle/>
                    <a:p>
                      <a:endParaRPr lang="en-AU"/>
                    </a:p>
                  </a:txBody>
                  <a:tcPr/>
                </a:tc>
                <a:tc vMerge="1">
                  <a:txBody>
                    <a:bodyPr/>
                    <a:lstStyle/>
                    <a:p>
                      <a:pPr marL="0" algn="l" defTabSz="914400" rtl="0" eaLnBrk="1" latinLnBrk="0" hangingPunct="1">
                        <a:lnSpc>
                          <a:spcPts val="1300"/>
                        </a:lnSpc>
                        <a:spcBef>
                          <a:spcPts val="600"/>
                        </a:spcBef>
                        <a:spcAft>
                          <a:spcPts val="0"/>
                        </a:spcAft>
                      </a:pPr>
                      <a:r>
                        <a:rPr lang="en-AU" sz="1350" kern="1200" dirty="0">
                          <a:solidFill>
                            <a:schemeClr val="dk1"/>
                          </a:solidFill>
                          <a:effectLst/>
                          <a:highlight>
                            <a:srgbClr val="FFFF00"/>
                          </a:highlight>
                          <a:latin typeface="Calibri" panose="020F0502020204030204" pitchFamily="34" charset="0"/>
                          <a:ea typeface="+mn-ea"/>
                          <a:cs typeface="Calibri" panose="020F0502020204030204" pitchFamily="34" charset="0"/>
                        </a:rPr>
                        <a:t>             Under 17 and not enrolled at school with exemption</a:t>
                      </a:r>
                    </a:p>
                  </a:txBody>
                  <a:tcPr marL="68580" marR="68580" marT="0" marB="0"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ts val="1300"/>
                        </a:lnSpc>
                        <a:spcBef>
                          <a:spcPts val="600"/>
                        </a:spcBef>
                        <a:spcAft>
                          <a:spcPts val="0"/>
                        </a:spcAft>
                      </a:pPr>
                      <a:endParaRPr lang="en-US" sz="1300" cap="all" dirty="0">
                        <a:effectLst/>
                        <a:latin typeface="+mn-lt"/>
                        <a:cs typeface="Calibri Light" panose="020F0302020204030204" pitchFamily="34" charset="0"/>
                        <a:sym typeface="Wingdings" panose="05000000000000000000" pitchFamily="2" charset="2"/>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20000"/>
                      </a:srgbClr>
                    </a:solidFill>
                  </a:tcPr>
                </a:tc>
                <a:extLst>
                  <a:ext uri="{0D108BD9-81ED-4DB2-BD59-A6C34878D82A}">
                    <a16:rowId xmlns:a16="http://schemas.microsoft.com/office/drawing/2014/main" val="3154619122"/>
                  </a:ext>
                </a:extLst>
              </a:tr>
              <a:tr h="825901">
                <a:tc vMerge="1">
                  <a:txBody>
                    <a:bodyPr/>
                    <a:lstStyle/>
                    <a:p>
                      <a:endParaRPr lang="en-AU"/>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AU" sz="1350" b="1" kern="1200" dirty="0">
                          <a:solidFill>
                            <a:schemeClr val="dk1"/>
                          </a:solidFill>
                          <a:effectLst/>
                          <a:latin typeface="Calibri Light" panose="020F0302020204030204" pitchFamily="34" charset="0"/>
                          <a:ea typeface="+mn-ea"/>
                          <a:cs typeface="Calibri Light" panose="020F0302020204030204" pitchFamily="34" charset="0"/>
                        </a:rPr>
                        <a:t>If documentation unavailable</a:t>
                      </a:r>
                      <a:endParaRPr lang="en-AU" sz="1350" kern="1200" dirty="0">
                        <a:solidFill>
                          <a:schemeClr val="dk1"/>
                        </a:solidFill>
                        <a:effectLst/>
                        <a:latin typeface="Calibri Light" panose="020F0302020204030204" pitchFamily="34" charset="0"/>
                        <a:ea typeface="+mn-ea"/>
                        <a:cs typeface="Calibri Light" panose="020F0302020204030204" pitchFamily="34" charset="0"/>
                      </a:endParaRPr>
                    </a:p>
                    <a:p>
                      <a:r>
                        <a:rPr lang="en-AU" sz="1350" kern="1200" dirty="0">
                          <a:solidFill>
                            <a:schemeClr val="dk1"/>
                          </a:solidFill>
                          <a:effectLst/>
                          <a:latin typeface="Calibri Light" panose="020F0302020204030204" pitchFamily="34" charset="0"/>
                          <a:ea typeface="+mn-ea"/>
                          <a:cs typeface="Calibri Light" panose="020F0302020204030204" pitchFamily="34" charset="0"/>
                        </a:rPr>
                        <a:t>Where no documentation confirming citizenship and/or age can be produced, an authorised delegate of the training provider can grant eligibility on </a:t>
                      </a:r>
                      <a:r>
                        <a:rPr lang="en-AU" sz="1350" i="1" kern="1200" dirty="0">
                          <a:solidFill>
                            <a:schemeClr val="dk1"/>
                          </a:solidFill>
                          <a:effectLst/>
                          <a:latin typeface="Calibri Light" panose="020F0302020204030204" pitchFamily="34" charset="0"/>
                          <a:ea typeface="+mn-ea"/>
                          <a:cs typeface="Calibri Light" panose="020F0302020204030204" pitchFamily="34" charset="0"/>
                        </a:rPr>
                        <a:t>face value</a:t>
                      </a:r>
                      <a:r>
                        <a:rPr lang="en-AU" sz="1350" kern="1200" dirty="0">
                          <a:solidFill>
                            <a:schemeClr val="dk1"/>
                          </a:solidFill>
                          <a:effectLst/>
                          <a:latin typeface="Calibri Light" panose="020F0302020204030204" pitchFamily="34" charset="0"/>
                          <a:ea typeface="+mn-ea"/>
                          <a:cs typeface="Calibri Light" panose="020F0302020204030204" pitchFamily="34" charset="0"/>
                        </a:rPr>
                        <a:t>, via interview.</a:t>
                      </a: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285750" indent="-285750" algn="ctr">
                        <a:lnSpc>
                          <a:spcPts val="1300"/>
                        </a:lnSpc>
                        <a:spcBef>
                          <a:spcPts val="600"/>
                        </a:spcBef>
                        <a:spcAft>
                          <a:spcPts val="0"/>
                        </a:spcAft>
                        <a:buFont typeface="Wingdings" panose="05000000000000000000" pitchFamily="2" charset="2"/>
                        <a:buChar char="ü"/>
                      </a:pPr>
                      <a:r>
                        <a:rPr lang="en-US" sz="1300" cap="all" dirty="0">
                          <a:effectLst/>
                          <a:latin typeface="+mn-lt"/>
                          <a:cs typeface="Calibri Light" panose="020F0302020204030204" pitchFamily="34" charset="0"/>
                        </a:rPr>
                        <a:t> </a:t>
                      </a:r>
                      <a:endParaRPr lang="en-AU" sz="1300" dirty="0">
                        <a:effectLst/>
                        <a:latin typeface="+mn-lt"/>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ts val="1300"/>
                        </a:lnSpc>
                        <a:spcBef>
                          <a:spcPts val="600"/>
                        </a:spcBef>
                        <a:spcAft>
                          <a:spcPts val="0"/>
                        </a:spcAft>
                      </a:pPr>
                      <a:endParaRPr lang="en-US" sz="1300" cap="all" dirty="0">
                        <a:effectLst/>
                        <a:latin typeface="+mn-lt"/>
                        <a:cs typeface="Calibri Light" panose="020F0302020204030204" pitchFamily="34" charset="0"/>
                        <a:sym typeface="Wingdings" panose="05000000000000000000" pitchFamily="2" charset="2"/>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4EA8">
                        <a:tint val="40000"/>
                      </a:srgbClr>
                    </a:solidFill>
                  </a:tcPr>
                </a:tc>
                <a:extLst>
                  <a:ext uri="{0D108BD9-81ED-4DB2-BD59-A6C34878D82A}">
                    <a16:rowId xmlns:a16="http://schemas.microsoft.com/office/drawing/2014/main" val="15911231"/>
                  </a:ext>
                </a:extLst>
              </a:tr>
            </a:tbl>
          </a:graphicData>
        </a:graphic>
      </p:graphicFrame>
      <p:graphicFrame>
        <p:nvGraphicFramePr>
          <p:cNvPr id="5" name="Table 4">
            <a:extLst>
              <a:ext uri="{FF2B5EF4-FFF2-40B4-BE49-F238E27FC236}">
                <a16:creationId xmlns:a16="http://schemas.microsoft.com/office/drawing/2014/main" id="{10FE3FAA-981F-E260-9F17-FBF183365BE9}"/>
              </a:ext>
            </a:extLst>
          </p:cNvPr>
          <p:cNvGraphicFramePr>
            <a:graphicFrameLocks noGrp="1"/>
          </p:cNvGraphicFramePr>
          <p:nvPr/>
        </p:nvGraphicFramePr>
        <p:xfrm>
          <a:off x="884121" y="4276139"/>
          <a:ext cx="9415579" cy="2395776"/>
        </p:xfrm>
        <a:graphic>
          <a:graphicData uri="http://schemas.openxmlformats.org/drawingml/2006/table">
            <a:tbl>
              <a:tblPr firstRow="1" firstCol="1" bandRow="1"/>
              <a:tblGrid>
                <a:gridCol w="340497">
                  <a:extLst>
                    <a:ext uri="{9D8B030D-6E8A-4147-A177-3AD203B41FA5}">
                      <a16:colId xmlns:a16="http://schemas.microsoft.com/office/drawing/2014/main" val="3400318070"/>
                    </a:ext>
                  </a:extLst>
                </a:gridCol>
                <a:gridCol w="7094215">
                  <a:extLst>
                    <a:ext uri="{9D8B030D-6E8A-4147-A177-3AD203B41FA5}">
                      <a16:colId xmlns:a16="http://schemas.microsoft.com/office/drawing/2014/main" val="155063466"/>
                    </a:ext>
                  </a:extLst>
                </a:gridCol>
                <a:gridCol w="896514">
                  <a:extLst>
                    <a:ext uri="{9D8B030D-6E8A-4147-A177-3AD203B41FA5}">
                      <a16:colId xmlns:a16="http://schemas.microsoft.com/office/drawing/2014/main" val="4225739274"/>
                    </a:ext>
                  </a:extLst>
                </a:gridCol>
                <a:gridCol w="1084353">
                  <a:extLst>
                    <a:ext uri="{9D8B030D-6E8A-4147-A177-3AD203B41FA5}">
                      <a16:colId xmlns:a16="http://schemas.microsoft.com/office/drawing/2014/main" val="4111786732"/>
                    </a:ext>
                  </a:extLst>
                </a:gridCol>
              </a:tblGrid>
              <a:tr h="221378">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lnSpc>
                          <a:spcPts val="1300"/>
                        </a:lnSpc>
                        <a:spcBef>
                          <a:spcPts val="600"/>
                        </a:spcBef>
                        <a:spcAft>
                          <a:spcPts val="0"/>
                        </a:spcAft>
                      </a:pPr>
                      <a:r>
                        <a:rPr lang="en-US" sz="1200" cap="all" dirty="0">
                          <a:effectLst/>
                        </a:rPr>
                        <a:t> </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F272F"/>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lnSpc>
                          <a:spcPts val="1300"/>
                        </a:lnSpc>
                        <a:spcBef>
                          <a:spcPts val="600"/>
                        </a:spcBef>
                        <a:spcAft>
                          <a:spcPts val="0"/>
                        </a:spcAft>
                      </a:pPr>
                      <a:r>
                        <a:rPr lang="en-US" sz="1200" cap="all" dirty="0">
                          <a:effectLst/>
                        </a:rPr>
                        <a:t> </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F272F"/>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lnSpc>
                          <a:spcPts val="1300"/>
                        </a:lnSpc>
                        <a:spcBef>
                          <a:spcPts val="600"/>
                        </a:spcBef>
                        <a:spcAft>
                          <a:spcPts val="0"/>
                        </a:spcAft>
                      </a:pPr>
                      <a:r>
                        <a:rPr lang="en-US" sz="1200" dirty="0">
                          <a:effectLst/>
                          <a:latin typeface="Calibri Light" panose="020F0302020204030204" pitchFamily="34" charset="0"/>
                          <a:cs typeface="Calibri Light" panose="020F0302020204030204" pitchFamily="34" charset="0"/>
                        </a:rPr>
                        <a:t>ELIGIBILE</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F272F"/>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lnSpc>
                          <a:spcPts val="1300"/>
                        </a:lnSpc>
                        <a:spcBef>
                          <a:spcPts val="600"/>
                        </a:spcBef>
                        <a:spcAft>
                          <a:spcPts val="0"/>
                        </a:spcAft>
                      </a:pPr>
                      <a:r>
                        <a:rPr lang="en-US" sz="1200" dirty="0">
                          <a:effectLst/>
                          <a:latin typeface="Calibri Light" panose="020F0302020204030204" pitchFamily="34" charset="0"/>
                          <a:cs typeface="Calibri Light" panose="020F0302020204030204" pitchFamily="34" charset="0"/>
                        </a:rPr>
                        <a:t>NOT ELIGIBLE</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F272F"/>
                    </a:solidFill>
                  </a:tcPr>
                </a:tc>
                <a:extLst>
                  <a:ext uri="{0D108BD9-81ED-4DB2-BD59-A6C34878D82A}">
                    <a16:rowId xmlns:a16="http://schemas.microsoft.com/office/drawing/2014/main" val="3374987699"/>
                  </a:ext>
                </a:extLst>
              </a:tr>
              <a:tr h="380098">
                <a:tc row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71755" marR="71755" lvl="0" indent="0" algn="ctr" defTabSz="914400" rtl="0" eaLnBrk="1" fontAlgn="auto" latinLnBrk="0" hangingPunct="1">
                        <a:lnSpc>
                          <a:spcPts val="1300"/>
                        </a:lnSpc>
                        <a:spcBef>
                          <a:spcPts val="600"/>
                        </a:spcBef>
                        <a:spcAft>
                          <a:spcPts val="0"/>
                        </a:spcAft>
                        <a:buClrTx/>
                        <a:buSzTx/>
                        <a:buFontTx/>
                        <a:buNone/>
                        <a:tabLst/>
                        <a:defRPr/>
                      </a:pPr>
                      <a:r>
                        <a:rPr lang="en-US" sz="1300" dirty="0">
                          <a:effectLst/>
                          <a:latin typeface="Calibri Light" panose="020F0302020204030204" pitchFamily="34" charset="0"/>
                          <a:cs typeface="Calibri Light" panose="020F0302020204030204" pitchFamily="34" charset="0"/>
                        </a:rPr>
                        <a:t>INELIGIBLE LEARNERS </a:t>
                      </a:r>
                      <a:endParaRPr lang="en-AU" sz="1300" dirty="0">
                        <a:effectLst/>
                        <a:latin typeface="Calibri Light" panose="020F0302020204030204" pitchFamily="34" charset="0"/>
                        <a:ea typeface="+mn-ea"/>
                        <a:cs typeface="Calibri Light" panose="020F0302020204030204" pitchFamily="34" charset="0"/>
                      </a:endParaRPr>
                    </a:p>
                  </a:txBody>
                  <a:tcPr marL="68580" marR="68580" marT="0" marB="0" vert="vert270" anchor="ctr">
                    <a:lnL w="12700" cmpd="sng">
                      <a:solidFill>
                        <a:srgbClr val="FFFFFF"/>
                      </a:solidFill>
                    </a:lnL>
                    <a:lnR w="12700" cmpd="sng">
                      <a:solidFill>
                        <a:srgbClr val="FFFFFF"/>
                      </a:solidFill>
                    </a:lnR>
                    <a:lnT w="381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272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spcAft>
                          <a:spcPts val="0"/>
                        </a:spcAft>
                      </a:pPr>
                      <a:r>
                        <a:rPr lang="en-AU" sz="1350" kern="1200" dirty="0">
                          <a:solidFill>
                            <a:schemeClr val="dk1"/>
                          </a:solidFill>
                          <a:effectLst/>
                          <a:latin typeface="Calibri Light" panose="020F0302020204030204" pitchFamily="34" charset="0"/>
                          <a:ea typeface="+mn-ea"/>
                          <a:cs typeface="Calibri Light" panose="020F0302020204030204" pitchFamily="34" charset="0"/>
                        </a:rPr>
                        <a:t>A prisoner held at a prison, within the meaning of the </a:t>
                      </a:r>
                      <a:r>
                        <a:rPr lang="en-AU" sz="1350" i="1" kern="1200" dirty="0">
                          <a:solidFill>
                            <a:schemeClr val="dk1"/>
                          </a:solidFill>
                          <a:effectLst/>
                          <a:latin typeface="Calibri Light" panose="020F0302020204030204" pitchFamily="34" charset="0"/>
                          <a:ea typeface="+mn-ea"/>
                          <a:cs typeface="Calibri Light" panose="020F0302020204030204" pitchFamily="34" charset="0"/>
                        </a:rPr>
                        <a:t>Corrections Act 1986.</a:t>
                      </a: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indent="0" algn="ctr">
                        <a:lnSpc>
                          <a:spcPts val="1300"/>
                        </a:lnSpc>
                        <a:spcBef>
                          <a:spcPts val="600"/>
                        </a:spcBef>
                        <a:spcAft>
                          <a:spcPts val="0"/>
                        </a:spcAft>
                        <a:buFont typeface="Wingdings" panose="05000000000000000000" pitchFamily="2" charset="2"/>
                        <a:buNone/>
                      </a:pPr>
                      <a:endParaRPr lang="en-AU" sz="13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ts val="1300"/>
                        </a:lnSpc>
                        <a:spcBef>
                          <a:spcPts val="0"/>
                        </a:spcBef>
                        <a:spcAft>
                          <a:spcPts val="0"/>
                        </a:spcAft>
                      </a:pPr>
                      <a:r>
                        <a:rPr lang="en-AU" sz="1800" b="1" kern="1200" cap="all" dirty="0">
                          <a:solidFill>
                            <a:schemeClr val="dk1"/>
                          </a:solidFill>
                          <a:effectLst/>
                          <a:latin typeface="+mn-lt"/>
                          <a:ea typeface="+mn-ea"/>
                          <a:cs typeface="+mn-cs"/>
                          <a:sym typeface="Wingdings" panose="05000000000000000000" pitchFamily="2" charset="2"/>
                        </a:rPr>
                        <a:t></a:t>
                      </a:r>
                      <a:endParaRPr lang="en-AU" sz="13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extLst>
                  <a:ext uri="{0D108BD9-81ED-4DB2-BD59-A6C34878D82A}">
                    <a16:rowId xmlns:a16="http://schemas.microsoft.com/office/drawing/2014/main" val="2366333332"/>
                  </a:ext>
                </a:extLst>
              </a:tr>
              <a:tr h="475092">
                <a:tc vMerge="1">
                  <a:txBody>
                    <a:bodyPr/>
                    <a:lstStyle/>
                    <a:p>
                      <a:endParaRPr lang="en-AU"/>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600"/>
                        </a:spcBef>
                        <a:spcAft>
                          <a:spcPts val="0"/>
                        </a:spcAft>
                      </a:pPr>
                      <a:r>
                        <a:rPr lang="en-AU" sz="1350" kern="1200">
                          <a:solidFill>
                            <a:schemeClr val="dk1"/>
                          </a:solidFill>
                          <a:effectLst/>
                          <a:latin typeface="Calibri Light" panose="020F0302020204030204" pitchFamily="34" charset="0"/>
                          <a:ea typeface="+mn-ea"/>
                          <a:cs typeface="Calibri Light" panose="020F0302020204030204" pitchFamily="34" charset="0"/>
                        </a:rPr>
                        <a:t>Detained under the </a:t>
                      </a:r>
                      <a:r>
                        <a:rPr lang="en-AU" sz="1350" i="1" kern="1200">
                          <a:solidFill>
                            <a:schemeClr val="dk1"/>
                          </a:solidFill>
                          <a:effectLst/>
                          <a:latin typeface="Calibri Light" panose="020F0302020204030204" pitchFamily="34" charset="0"/>
                          <a:ea typeface="+mn-ea"/>
                          <a:cs typeface="Calibri Light" panose="020F0302020204030204" pitchFamily="34" charset="0"/>
                        </a:rPr>
                        <a:t>Mental Health Act 1986</a:t>
                      </a:r>
                      <a:r>
                        <a:rPr lang="en-AU" sz="1350" kern="1200">
                          <a:solidFill>
                            <a:schemeClr val="dk1"/>
                          </a:solidFill>
                          <a:effectLst/>
                          <a:latin typeface="Calibri Light" panose="020F0302020204030204" pitchFamily="34" charset="0"/>
                          <a:ea typeface="+mn-ea"/>
                          <a:cs typeface="Calibri Light" panose="020F0302020204030204" pitchFamily="34" charset="0"/>
                        </a:rPr>
                        <a:t>; or the </a:t>
                      </a:r>
                      <a:r>
                        <a:rPr lang="en-AU" sz="1350" i="1" kern="1200">
                          <a:solidFill>
                            <a:schemeClr val="dk1"/>
                          </a:solidFill>
                          <a:effectLst/>
                          <a:latin typeface="Calibri Light" panose="020F0302020204030204" pitchFamily="34" charset="0"/>
                          <a:ea typeface="+mn-ea"/>
                          <a:cs typeface="Calibri Light" panose="020F0302020204030204" pitchFamily="34" charset="0"/>
                        </a:rPr>
                        <a:t>Crimes (Mental Impairment and Unfitness to be Tried) Act 1997</a:t>
                      </a:r>
                      <a:r>
                        <a:rPr lang="en-AU" sz="1350" kern="1200">
                          <a:solidFill>
                            <a:schemeClr val="dk1"/>
                          </a:solidFill>
                          <a:effectLst/>
                          <a:latin typeface="Calibri Light" panose="020F0302020204030204" pitchFamily="34" charset="0"/>
                          <a:ea typeface="+mn-ea"/>
                          <a:cs typeface="Calibri Light" panose="020F0302020204030204" pitchFamily="34" charset="0"/>
                        </a:rPr>
                        <a:t> or the </a:t>
                      </a:r>
                      <a:r>
                        <a:rPr lang="en-AU" sz="1350" i="1" kern="1200">
                          <a:solidFill>
                            <a:schemeClr val="dk1"/>
                          </a:solidFill>
                          <a:effectLst/>
                          <a:latin typeface="Calibri Light" panose="020F0302020204030204" pitchFamily="34" charset="0"/>
                          <a:ea typeface="+mn-ea"/>
                          <a:cs typeface="Calibri Light" panose="020F0302020204030204" pitchFamily="34" charset="0"/>
                        </a:rPr>
                        <a:t>Sentencing Act 1991 </a:t>
                      </a:r>
                      <a:r>
                        <a:rPr lang="en-AU" sz="1350" kern="1200">
                          <a:solidFill>
                            <a:schemeClr val="dk1"/>
                          </a:solidFill>
                          <a:effectLst/>
                          <a:latin typeface="Calibri Light" panose="020F0302020204030204" pitchFamily="34" charset="0"/>
                          <a:ea typeface="+mn-ea"/>
                          <a:cs typeface="Calibri Light" panose="020F0302020204030204" pitchFamily="34" charset="0"/>
                        </a:rPr>
                        <a:t>at the Thomas Embling Hospital.</a:t>
                      </a:r>
                      <a:endParaRPr lang="en-AU" sz="1350" kern="1200" dirty="0">
                        <a:solidFill>
                          <a:schemeClr val="dk1"/>
                        </a:solidFill>
                        <a:effectLst/>
                        <a:latin typeface="Calibri Light" panose="020F0302020204030204" pitchFamily="34" charset="0"/>
                        <a:ea typeface="+mn-ea"/>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ts val="1300"/>
                        </a:lnSpc>
                        <a:spcBef>
                          <a:spcPts val="600"/>
                        </a:spcBef>
                        <a:spcAft>
                          <a:spcPts val="0"/>
                        </a:spcAft>
                      </a:pPr>
                      <a:endParaRPr lang="en-AU" sz="13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ts val="1300"/>
                        </a:lnSpc>
                        <a:spcBef>
                          <a:spcPts val="600"/>
                        </a:spcBef>
                        <a:spcAft>
                          <a:spcPts val="0"/>
                        </a:spcAft>
                        <a:buClrTx/>
                        <a:buSzTx/>
                        <a:buFontTx/>
                        <a:buNone/>
                        <a:tabLst/>
                        <a:defRPr/>
                      </a:pPr>
                      <a:r>
                        <a:rPr lang="en-AU" sz="1800" b="1" kern="1200" cap="all" dirty="0">
                          <a:solidFill>
                            <a:schemeClr val="dk1"/>
                          </a:solidFill>
                          <a:effectLst/>
                          <a:latin typeface="+mn-lt"/>
                          <a:ea typeface="+mn-ea"/>
                          <a:cs typeface="+mn-cs"/>
                          <a:sym typeface="Wingdings" panose="05000000000000000000" pitchFamily="2" charset="2"/>
                        </a:rPr>
                        <a:t></a:t>
                      </a:r>
                      <a:endParaRPr lang="en-AU" sz="18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extLst>
                  <a:ext uri="{0D108BD9-81ED-4DB2-BD59-A6C34878D82A}">
                    <a16:rowId xmlns:a16="http://schemas.microsoft.com/office/drawing/2014/main" val="2388623949"/>
                  </a:ext>
                </a:extLst>
              </a:tr>
              <a:tr h="350994">
                <a:tc vMerge="1">
                  <a:txBody>
                    <a:bodyPr/>
                    <a:lstStyle/>
                    <a:p>
                      <a:endParaRPr lang="en-AU"/>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600"/>
                        </a:spcBef>
                        <a:spcAft>
                          <a:spcPts val="0"/>
                        </a:spcAft>
                      </a:pPr>
                      <a:r>
                        <a:rPr lang="en-AU" sz="1350" kern="1200" dirty="0">
                          <a:solidFill>
                            <a:schemeClr val="dk1"/>
                          </a:solidFill>
                          <a:effectLst/>
                          <a:latin typeface="Calibri Light" panose="020F0302020204030204" pitchFamily="34" charset="0"/>
                          <a:ea typeface="+mn-ea"/>
                          <a:cs typeface="Calibri Light" panose="020F0302020204030204" pitchFamily="34" charset="0"/>
                        </a:rPr>
                        <a:t>Detained (other than on weekend detention) under the </a:t>
                      </a:r>
                      <a:r>
                        <a:rPr lang="en-AU" sz="1350" i="1" kern="1200" dirty="0">
                          <a:solidFill>
                            <a:schemeClr val="dk1"/>
                          </a:solidFill>
                          <a:effectLst/>
                          <a:latin typeface="Calibri Light" panose="020F0302020204030204" pitchFamily="34" charset="0"/>
                          <a:ea typeface="+mn-ea"/>
                          <a:cs typeface="Calibri Light" panose="020F0302020204030204" pitchFamily="34" charset="0"/>
                        </a:rPr>
                        <a:t>Children, Youth and Families Act 2005</a:t>
                      </a:r>
                      <a:r>
                        <a:rPr lang="en-AU" sz="1350" kern="1200" dirty="0">
                          <a:solidFill>
                            <a:schemeClr val="dk1"/>
                          </a:solidFill>
                          <a:effectLst/>
                          <a:latin typeface="Calibri Light" panose="020F0302020204030204" pitchFamily="34" charset="0"/>
                          <a:ea typeface="+mn-ea"/>
                          <a:cs typeface="Calibri Light" panose="020F0302020204030204" pitchFamily="34" charset="0"/>
                        </a:rPr>
                        <a:t> or the </a:t>
                      </a:r>
                      <a:r>
                        <a:rPr lang="en-AU" sz="1350" i="1" kern="1200" dirty="0">
                          <a:solidFill>
                            <a:schemeClr val="dk1"/>
                          </a:solidFill>
                          <a:effectLst/>
                          <a:latin typeface="Calibri Light" panose="020F0302020204030204" pitchFamily="34" charset="0"/>
                          <a:ea typeface="+mn-ea"/>
                          <a:cs typeface="Calibri Light" panose="020F0302020204030204" pitchFamily="34" charset="0"/>
                        </a:rPr>
                        <a:t>Sentencing Act 1991</a:t>
                      </a:r>
                      <a:r>
                        <a:rPr lang="en-AU" sz="1350" kern="1200" dirty="0">
                          <a:solidFill>
                            <a:schemeClr val="dk1"/>
                          </a:solidFill>
                          <a:effectLst/>
                          <a:latin typeface="Calibri Light" panose="020F0302020204030204" pitchFamily="34" charset="0"/>
                          <a:ea typeface="+mn-ea"/>
                          <a:cs typeface="Calibri Light" panose="020F0302020204030204" pitchFamily="34" charset="0"/>
                        </a:rPr>
                        <a:t> or who is held on remand in the Malmsbury Juvenile Justice Centre or Parkville Youth Residential Centre.</a:t>
                      </a: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ts val="1300"/>
                        </a:lnSpc>
                        <a:spcBef>
                          <a:spcPts val="600"/>
                        </a:spcBef>
                        <a:spcAft>
                          <a:spcPts val="0"/>
                        </a:spcAft>
                      </a:pPr>
                      <a:endParaRPr lang="en-AU" sz="13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ts val="1300"/>
                        </a:lnSpc>
                        <a:spcBef>
                          <a:spcPts val="600"/>
                        </a:spcBef>
                        <a:spcAft>
                          <a:spcPts val="0"/>
                        </a:spcAft>
                        <a:buClrTx/>
                        <a:buSzTx/>
                        <a:buFontTx/>
                        <a:buNone/>
                        <a:tabLst/>
                        <a:defRPr/>
                      </a:pPr>
                      <a:r>
                        <a:rPr lang="en-AU" sz="1800" b="1" kern="1200" cap="all" dirty="0">
                          <a:solidFill>
                            <a:schemeClr val="dk1"/>
                          </a:solidFill>
                          <a:effectLst/>
                          <a:latin typeface="+mn-lt"/>
                          <a:ea typeface="+mn-ea"/>
                          <a:cs typeface="+mn-cs"/>
                          <a:sym typeface="Wingdings" panose="05000000000000000000" pitchFamily="2" charset="2"/>
                        </a:rPr>
                        <a:t></a:t>
                      </a:r>
                      <a:endParaRPr lang="en-AU" sz="18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extLst>
                  <a:ext uri="{0D108BD9-81ED-4DB2-BD59-A6C34878D82A}">
                    <a16:rowId xmlns:a16="http://schemas.microsoft.com/office/drawing/2014/main" val="1371648736"/>
                  </a:ext>
                </a:extLst>
              </a:tr>
              <a:tr h="350994">
                <a:tc vMerge="1">
                  <a:txBody>
                    <a:bodyPr/>
                    <a:lstStyle/>
                    <a:p>
                      <a:endParaRPr lang="en-AU"/>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spcAft>
                          <a:spcPts val="600"/>
                        </a:spcAft>
                      </a:pPr>
                      <a:r>
                        <a:rPr lang="en-AU" sz="1350" kern="1200" dirty="0">
                          <a:solidFill>
                            <a:schemeClr val="dk1"/>
                          </a:solidFill>
                          <a:effectLst/>
                          <a:latin typeface="Calibri Light" panose="020F0302020204030204" pitchFamily="34" charset="0"/>
                          <a:ea typeface="+mn-ea"/>
                          <a:cs typeface="Calibri Light" panose="020F0302020204030204" pitchFamily="34" charset="0"/>
                        </a:rPr>
                        <a:t>Non-citizenship/permanent residents and Asylum seekers not listed in the previous table.</a:t>
                      </a:r>
                    </a:p>
                  </a:txBody>
                  <a:tcPr marL="68580" marR="68580" marT="0"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272F">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ts val="1300"/>
                        </a:lnSpc>
                        <a:spcBef>
                          <a:spcPts val="600"/>
                        </a:spcBef>
                        <a:spcAft>
                          <a:spcPts val="0"/>
                        </a:spcAft>
                      </a:pPr>
                      <a:endParaRPr lang="en-AU" sz="13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272F">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ts val="1300"/>
                        </a:lnSpc>
                        <a:spcBef>
                          <a:spcPts val="600"/>
                        </a:spcBef>
                        <a:spcAft>
                          <a:spcPts val="0"/>
                        </a:spcAft>
                        <a:buClrTx/>
                        <a:buSzTx/>
                        <a:buFontTx/>
                        <a:buNone/>
                        <a:tabLst/>
                        <a:defRPr/>
                      </a:pPr>
                      <a:r>
                        <a:rPr lang="en-AU" sz="1800" b="1" kern="1200" cap="all" dirty="0">
                          <a:solidFill>
                            <a:schemeClr val="dk1"/>
                          </a:solidFill>
                          <a:effectLst/>
                          <a:latin typeface="+mn-lt"/>
                          <a:ea typeface="+mn-ea"/>
                          <a:cs typeface="+mn-cs"/>
                          <a:sym typeface="Wingdings" panose="05000000000000000000" pitchFamily="2" charset="2"/>
                        </a:rPr>
                        <a:t></a:t>
                      </a:r>
                      <a:endParaRPr lang="en-AU" sz="18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272F">
                        <a:tint val="20000"/>
                      </a:srgbClr>
                    </a:solidFill>
                  </a:tcPr>
                </a:tc>
                <a:extLst>
                  <a:ext uri="{0D108BD9-81ED-4DB2-BD59-A6C34878D82A}">
                    <a16:rowId xmlns:a16="http://schemas.microsoft.com/office/drawing/2014/main" val="1573872542"/>
                  </a:ext>
                </a:extLst>
              </a:tr>
              <a:tr h="350994">
                <a:tc>
                  <a:txBody>
                    <a:bodyPr/>
                    <a:lstStyle/>
                    <a:p>
                      <a:pPr marL="71755" marR="71755" lvl="0" indent="0" algn="ctr" defTabSz="914400" rtl="0" eaLnBrk="1" fontAlgn="auto" latinLnBrk="0" hangingPunct="1">
                        <a:lnSpc>
                          <a:spcPts val="1300"/>
                        </a:lnSpc>
                        <a:spcBef>
                          <a:spcPts val="600"/>
                        </a:spcBef>
                        <a:spcAft>
                          <a:spcPts val="0"/>
                        </a:spcAft>
                        <a:buClrTx/>
                        <a:buSzTx/>
                        <a:buFontTx/>
                        <a:buNone/>
                        <a:tabLst/>
                        <a:defRPr/>
                      </a:pPr>
                      <a:endParaRPr lang="en-AU" sz="1300" dirty="0">
                        <a:effectLst/>
                        <a:latin typeface="Calibri Light" panose="020F0302020204030204" pitchFamily="34" charset="0"/>
                        <a:ea typeface="+mn-ea"/>
                        <a:cs typeface="Calibri Light" panose="020F0302020204030204" pitchFamily="34" charset="0"/>
                      </a:endParaRPr>
                    </a:p>
                  </a:txBody>
                  <a:tcPr marL="68580" marR="68580" marT="0" marB="0" vert="vert270" anchor="ct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F272F"/>
                    </a:solidFill>
                  </a:tcPr>
                </a:tc>
                <a:tc>
                  <a:txBody>
                    <a:bodyPr/>
                    <a:lstStyle/>
                    <a:p>
                      <a:pPr>
                        <a:spcAft>
                          <a:spcPts val="600"/>
                        </a:spcAft>
                      </a:pPr>
                      <a:r>
                        <a:rPr lang="en-AU" sz="1350" kern="1200" dirty="0">
                          <a:solidFill>
                            <a:schemeClr val="dk1"/>
                          </a:solidFill>
                          <a:effectLst/>
                          <a:latin typeface="Calibri Light" panose="020F0302020204030204" pitchFamily="34" charset="0"/>
                          <a:ea typeface="+mn-ea"/>
                          <a:cs typeface="Calibri Light" panose="020F0302020204030204" pitchFamily="34" charset="0"/>
                        </a:rPr>
                        <a:t>Learn Local paid staff are regarded as Fee for Service enrolments</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tc>
                  <a:txBody>
                    <a:bodyPr/>
                    <a:lstStyle/>
                    <a:p>
                      <a:pPr algn="ctr">
                        <a:lnSpc>
                          <a:spcPts val="1300"/>
                        </a:lnSpc>
                        <a:spcBef>
                          <a:spcPts val="600"/>
                        </a:spcBef>
                        <a:spcAft>
                          <a:spcPts val="0"/>
                        </a:spcAft>
                      </a:pPr>
                      <a:endParaRPr lang="en-AU" sz="13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tc>
                  <a:txBody>
                    <a:bodyPr/>
                    <a:lstStyle/>
                    <a:p>
                      <a:pPr marL="0" marR="0" lvl="0" indent="0" algn="ctr" defTabSz="914400" rtl="0" eaLnBrk="1" fontAlgn="auto" latinLnBrk="0" hangingPunct="1">
                        <a:lnSpc>
                          <a:spcPts val="1300"/>
                        </a:lnSpc>
                        <a:spcBef>
                          <a:spcPts val="600"/>
                        </a:spcBef>
                        <a:spcAft>
                          <a:spcPts val="0"/>
                        </a:spcAft>
                        <a:buClrTx/>
                        <a:buSzTx/>
                        <a:buFontTx/>
                        <a:buNone/>
                        <a:tabLst/>
                        <a:defRPr/>
                      </a:pPr>
                      <a:r>
                        <a:rPr lang="en-AU" sz="1800" b="1" kern="1200" cap="all" dirty="0">
                          <a:solidFill>
                            <a:schemeClr val="dk1"/>
                          </a:solidFill>
                          <a:effectLst/>
                          <a:latin typeface="+mn-lt"/>
                          <a:ea typeface="+mn-ea"/>
                          <a:cs typeface="+mn-cs"/>
                          <a:sym typeface="Wingdings" panose="05000000000000000000" pitchFamily="2" charset="2"/>
                        </a:rPr>
                        <a:t></a:t>
                      </a:r>
                      <a:endParaRPr lang="en-AU" sz="18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extLst>
                  <a:ext uri="{0D108BD9-81ED-4DB2-BD59-A6C34878D82A}">
                    <a16:rowId xmlns:a16="http://schemas.microsoft.com/office/drawing/2014/main" val="3476254074"/>
                  </a:ext>
                </a:extLst>
              </a:tr>
            </a:tbl>
          </a:graphicData>
        </a:graphic>
      </p:graphicFrame>
    </p:spTree>
    <p:extLst>
      <p:ext uri="{BB962C8B-B14F-4D97-AF65-F5344CB8AC3E}">
        <p14:creationId xmlns:p14="http://schemas.microsoft.com/office/powerpoint/2010/main" val="367753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C8D45A-295A-C84D-B017-196DF47A5B60}"/>
              </a:ext>
            </a:extLst>
          </p:cNvPr>
          <p:cNvSpPr>
            <a:spLocks noGrp="1"/>
          </p:cNvSpPr>
          <p:nvPr>
            <p:ph type="title"/>
          </p:nvPr>
        </p:nvSpPr>
        <p:spPr>
          <a:xfrm>
            <a:off x="955092" y="589293"/>
            <a:ext cx="10281815" cy="587204"/>
          </a:xfrm>
        </p:spPr>
        <p:txBody>
          <a:bodyPr/>
          <a:lstStyle/>
          <a:p>
            <a:r>
              <a:rPr lang="en-AU" dirty="0"/>
              <a:t>PROCUREMENT BY EXPRESSION OF INTEREST</a:t>
            </a:r>
          </a:p>
        </p:txBody>
      </p:sp>
      <p:sp>
        <p:nvSpPr>
          <p:cNvPr id="4" name="Slide Number Placeholder 3">
            <a:extLst>
              <a:ext uri="{FF2B5EF4-FFF2-40B4-BE49-F238E27FC236}">
                <a16:creationId xmlns:a16="http://schemas.microsoft.com/office/drawing/2014/main" id="{74BE127E-94BF-944A-91F5-BFB6645E075D}"/>
              </a:ext>
            </a:extLst>
          </p:cNvPr>
          <p:cNvSpPr>
            <a:spLocks noGrp="1"/>
          </p:cNvSpPr>
          <p:nvPr>
            <p:ph type="sldNum" sz="quarter" idx="13"/>
          </p:nvPr>
        </p:nvSpPr>
        <p:spPr/>
        <p:txBody>
          <a:bodyPr/>
          <a:lstStyle/>
          <a:p>
            <a:fld id="{10F38EA1-A2B3-734E-8FE4-2A14DB32A8FE}" type="slidenum">
              <a:rPr lang="en-US" smtClean="0"/>
              <a:pPr/>
              <a:t>22</a:t>
            </a:fld>
            <a:endParaRPr lang="en-US" dirty="0"/>
          </a:p>
        </p:txBody>
      </p:sp>
      <p:graphicFrame>
        <p:nvGraphicFramePr>
          <p:cNvPr id="13" name="Content Placeholder 8">
            <a:extLst>
              <a:ext uri="{FF2B5EF4-FFF2-40B4-BE49-F238E27FC236}">
                <a16:creationId xmlns:a16="http://schemas.microsoft.com/office/drawing/2014/main" id="{AEA5C4A5-1AD6-2844-29C4-DB769AACE4CF}"/>
              </a:ext>
            </a:extLst>
          </p:cNvPr>
          <p:cNvGraphicFramePr>
            <a:graphicFrameLocks noGrp="1"/>
          </p:cNvGraphicFramePr>
          <p:nvPr>
            <p:ph sz="quarter" idx="15"/>
            <p:extLst>
              <p:ext uri="{D42A27DB-BD31-4B8C-83A1-F6EECF244321}">
                <p14:modId xmlns:p14="http://schemas.microsoft.com/office/powerpoint/2010/main" val="2431369194"/>
              </p:ext>
            </p:extLst>
          </p:nvPr>
        </p:nvGraphicFramePr>
        <p:xfrm>
          <a:off x="955092" y="1435743"/>
          <a:ext cx="5832281" cy="4663440"/>
        </p:xfrm>
        <a:graphic>
          <a:graphicData uri="http://schemas.openxmlformats.org/drawingml/2006/table">
            <a:tbl>
              <a:tblPr>
                <a:tableStyleId>{5C22544A-7EE6-4342-B048-85BDC9FD1C3A}</a:tableStyleId>
              </a:tblPr>
              <a:tblGrid>
                <a:gridCol w="5832281">
                  <a:extLst>
                    <a:ext uri="{9D8B030D-6E8A-4147-A177-3AD203B41FA5}">
                      <a16:colId xmlns:a16="http://schemas.microsoft.com/office/drawing/2014/main" val="1393879814"/>
                    </a:ext>
                  </a:extLst>
                </a:gridCol>
              </a:tblGrid>
              <a:tr h="313713">
                <a:tc>
                  <a:txBody>
                    <a:bodyPr/>
                    <a:lstStyle/>
                    <a:p>
                      <a:endParaRPr lang="en-AU" i="1" dirty="0">
                        <a:solidFill>
                          <a:schemeClr val="accent1"/>
                        </a:solidFill>
                      </a:endParaRPr>
                    </a:p>
                  </a:txBody>
                  <a:tcPr>
                    <a:lnT w="12700" cap="flat" cmpd="sng" algn="ctr">
                      <a:solidFill>
                        <a:schemeClr val="accent1"/>
                      </a:solidFill>
                      <a:prstDash val="solid"/>
                      <a:round/>
                      <a:headEnd type="none" w="med" len="med"/>
                      <a:tailEnd type="none" w="med" len="med"/>
                    </a:lnT>
                    <a:noFill/>
                  </a:tcPr>
                </a:tc>
                <a:extLst>
                  <a:ext uri="{0D108BD9-81ED-4DB2-BD59-A6C34878D82A}">
                    <a16:rowId xmlns:a16="http://schemas.microsoft.com/office/drawing/2014/main" val="2870578350"/>
                  </a:ext>
                </a:extLst>
              </a:tr>
              <a:tr h="3372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solidFill>
                            <a:schemeClr val="tx1"/>
                          </a:solidFill>
                          <a:latin typeface="Arial" panose="020B0604020202020204" pitchFamily="34" charset="0"/>
                          <a:cs typeface="Arial" panose="020B0604020202020204" pitchFamily="34" charset="0"/>
                        </a:rPr>
                        <a:t>The ACFE Board has allocated student contact hours for General Pre-accredited Training and Additional Digital and Employability (with a digital component) Places, across the 8 ACFE regional areas under a fixed annual budget. These hours are distributed through the Expression of Interest (EOI)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solidFill>
                          <a:schemeClr val="accent1"/>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i="1" kern="1200" dirty="0">
                          <a:solidFill>
                            <a:schemeClr val="accent1"/>
                          </a:solidFill>
                          <a:effectLst/>
                          <a:latin typeface="+mn-lt"/>
                          <a:ea typeface="+mn-ea"/>
                          <a:cs typeface="+mn-cs"/>
                        </a:rPr>
                        <a:t>The resource allocation model has been updated to reflect 2021 Census data and entails redistribution of some resources amongst regions. This may mean that allocations shift over time according to need backed by data. However, every attempt will be made to do this in a sensitive way. </a:t>
                      </a:r>
                    </a:p>
                    <a:p>
                      <a:endParaRPr lang="en-AU" i="1" dirty="0">
                        <a:solidFill>
                          <a:schemeClr val="accent1"/>
                        </a:solidFill>
                      </a:endParaRPr>
                    </a:p>
                  </a:txBody>
                  <a:tcPr>
                    <a:noFill/>
                  </a:tcPr>
                </a:tc>
                <a:extLst>
                  <a:ext uri="{0D108BD9-81ED-4DB2-BD59-A6C34878D82A}">
                    <a16:rowId xmlns:a16="http://schemas.microsoft.com/office/drawing/2014/main" val="131435681"/>
                  </a:ext>
                </a:extLst>
              </a:tr>
              <a:tr h="313713">
                <a:tc>
                  <a:txBody>
                    <a:bodyPr/>
                    <a:lstStyle/>
                    <a:p>
                      <a:endParaRPr lang="en-AU" i="1" dirty="0">
                        <a:solidFill>
                          <a:schemeClr val="accent1"/>
                        </a:solidFill>
                      </a:endParaRPr>
                    </a:p>
                  </a:txBody>
                  <a:tcPr>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82318129"/>
                  </a:ext>
                </a:extLst>
              </a:tr>
            </a:tbl>
          </a:graphicData>
        </a:graphic>
      </p:graphicFrame>
      <p:pic>
        <p:nvPicPr>
          <p:cNvPr id="7" name="Picture Placeholder 9">
            <a:extLst>
              <a:ext uri="{FF2B5EF4-FFF2-40B4-BE49-F238E27FC236}">
                <a16:creationId xmlns:a16="http://schemas.microsoft.com/office/drawing/2014/main" id="{B3443121-8D17-0713-63CE-25F9AFDB8903}"/>
              </a:ext>
            </a:extLst>
          </p:cNvPr>
          <p:cNvPicPr>
            <a:picLocks noChangeAspect="1"/>
          </p:cNvPicPr>
          <p:nvPr/>
        </p:nvPicPr>
        <p:blipFill rotWithShape="1">
          <a:blip r:embed="rId3">
            <a:extLst>
              <a:ext uri="{28A0092B-C50C-407E-A947-70E740481C1C}">
                <a14:useLocalDpi xmlns:a14="http://schemas.microsoft.com/office/drawing/2010/main" val="0"/>
              </a:ext>
            </a:extLst>
          </a:blip>
          <a:srcRect l="17086" t="8628" r="180" b="11866"/>
          <a:stretch/>
        </p:blipFill>
        <p:spPr>
          <a:xfrm>
            <a:off x="7260971" y="1974994"/>
            <a:ext cx="4536092" cy="2908012"/>
          </a:xfrm>
          <a:prstGeom prst="rect">
            <a:avLst/>
          </a:prstGeom>
          <a:solidFill>
            <a:schemeClr val="bg2"/>
          </a:solidFill>
        </p:spPr>
      </p:pic>
    </p:spTree>
    <p:extLst>
      <p:ext uri="{BB962C8B-B14F-4D97-AF65-F5344CB8AC3E}">
        <p14:creationId xmlns:p14="http://schemas.microsoft.com/office/powerpoint/2010/main" val="261336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46ADA9-BFDA-B54D-A08D-B963519A21F3}"/>
              </a:ext>
            </a:extLst>
          </p:cNvPr>
          <p:cNvSpPr>
            <a:spLocks noGrp="1"/>
          </p:cNvSpPr>
          <p:nvPr>
            <p:ph idx="1"/>
          </p:nvPr>
        </p:nvSpPr>
        <p:spPr>
          <a:xfrm>
            <a:off x="954500" y="1283745"/>
            <a:ext cx="9475840" cy="4812254"/>
          </a:xfrm>
        </p:spPr>
        <p:txBody>
          <a:bodyPr/>
          <a:lstStyle/>
          <a:p>
            <a:r>
              <a:rPr lang="en-US" dirty="0"/>
              <a:t>The 2024 EOI process is streamlined for 2024. There are two program streams available:</a:t>
            </a:r>
          </a:p>
          <a:p>
            <a:pPr>
              <a:spcBef>
                <a:spcPts val="0"/>
              </a:spcBef>
              <a:spcAft>
                <a:spcPts val="0"/>
              </a:spcAft>
            </a:pPr>
            <a:r>
              <a:rPr lang="en-US" b="1" dirty="0"/>
              <a:t>General Pre-accredited Training </a:t>
            </a:r>
            <a:r>
              <a:rPr lang="en-US" dirty="0"/>
              <a:t>- </a:t>
            </a:r>
            <a:r>
              <a:rPr lang="en-AU" dirty="0"/>
              <a:t>funded from the ACFE Pre-accredited Training Budget. </a:t>
            </a:r>
          </a:p>
          <a:p>
            <a:pPr lvl="1">
              <a:spcAft>
                <a:spcPts val="0"/>
              </a:spcAft>
            </a:pPr>
            <a:r>
              <a:rPr lang="en-AU" dirty="0"/>
              <a:t>Language</a:t>
            </a:r>
          </a:p>
          <a:p>
            <a:pPr lvl="1">
              <a:spcAft>
                <a:spcPts val="0"/>
              </a:spcAft>
            </a:pPr>
            <a:r>
              <a:rPr lang="en-US" dirty="0"/>
              <a:t>Literacy</a:t>
            </a:r>
          </a:p>
          <a:p>
            <a:pPr lvl="1">
              <a:spcAft>
                <a:spcPts val="0"/>
              </a:spcAft>
            </a:pPr>
            <a:r>
              <a:rPr lang="en-US" dirty="0"/>
              <a:t>Numeracy</a:t>
            </a:r>
          </a:p>
          <a:p>
            <a:pPr lvl="1">
              <a:spcAft>
                <a:spcPts val="0"/>
              </a:spcAft>
            </a:pPr>
            <a:r>
              <a:rPr lang="en-US" dirty="0"/>
              <a:t>Employability</a:t>
            </a:r>
          </a:p>
          <a:p>
            <a:pPr lvl="1">
              <a:spcAft>
                <a:spcPts val="0"/>
              </a:spcAft>
            </a:pPr>
            <a:r>
              <a:rPr lang="en-US" dirty="0"/>
              <a:t>Engagement (5-15 hours)</a:t>
            </a:r>
          </a:p>
          <a:p>
            <a:pPr marL="630000" lvl="1" indent="0">
              <a:spcBef>
                <a:spcPts val="0"/>
              </a:spcBef>
              <a:spcAft>
                <a:spcPts val="0"/>
              </a:spcAft>
              <a:buNone/>
            </a:pPr>
            <a:endParaRPr lang="en-AU" dirty="0"/>
          </a:p>
          <a:p>
            <a:pPr>
              <a:spcAft>
                <a:spcPts val="0"/>
              </a:spcAft>
            </a:pPr>
            <a:r>
              <a:rPr lang="en-AU" b="1" dirty="0"/>
              <a:t>Additional Digital and Employability Places- </a:t>
            </a:r>
            <a:r>
              <a:rPr lang="en-AU" dirty="0"/>
              <a:t>funded from the Victorian Budget 2023-24.</a:t>
            </a:r>
            <a:endParaRPr lang="en-US" dirty="0"/>
          </a:p>
          <a:p>
            <a:pPr lvl="1">
              <a:spcAft>
                <a:spcPts val="0"/>
              </a:spcAft>
            </a:pPr>
            <a:r>
              <a:rPr lang="en-AU" dirty="0"/>
              <a:t>Digital Literacy Essentials</a:t>
            </a:r>
            <a:endParaRPr lang="en-US" dirty="0"/>
          </a:p>
          <a:p>
            <a:pPr lvl="1">
              <a:spcAft>
                <a:spcPts val="0"/>
              </a:spcAft>
            </a:pPr>
            <a:r>
              <a:rPr lang="en-US" dirty="0"/>
              <a:t>Employability with a Digital Component</a:t>
            </a:r>
            <a:endParaRPr lang="en-AU" dirty="0"/>
          </a:p>
          <a:p>
            <a:endParaRPr lang="en-AU" dirty="0"/>
          </a:p>
        </p:txBody>
      </p:sp>
      <p:sp>
        <p:nvSpPr>
          <p:cNvPr id="3" name="Title 2">
            <a:extLst>
              <a:ext uri="{FF2B5EF4-FFF2-40B4-BE49-F238E27FC236}">
                <a16:creationId xmlns:a16="http://schemas.microsoft.com/office/drawing/2014/main" id="{B6C8D45A-295A-C84D-B017-196DF47A5B60}"/>
              </a:ext>
            </a:extLst>
          </p:cNvPr>
          <p:cNvSpPr>
            <a:spLocks noGrp="1"/>
          </p:cNvSpPr>
          <p:nvPr>
            <p:ph type="title"/>
          </p:nvPr>
        </p:nvSpPr>
        <p:spPr>
          <a:xfrm>
            <a:off x="954500" y="545471"/>
            <a:ext cx="9130026" cy="587204"/>
          </a:xfrm>
        </p:spPr>
        <p:txBody>
          <a:bodyPr/>
          <a:lstStyle/>
          <a:p>
            <a:r>
              <a:rPr lang="en-AU" dirty="0"/>
              <a:t>PROCUREMENT BY EXPRESSION OF INTEREST</a:t>
            </a:r>
          </a:p>
        </p:txBody>
      </p:sp>
      <p:sp>
        <p:nvSpPr>
          <p:cNvPr id="4" name="Slide Number Placeholder 3">
            <a:extLst>
              <a:ext uri="{FF2B5EF4-FFF2-40B4-BE49-F238E27FC236}">
                <a16:creationId xmlns:a16="http://schemas.microsoft.com/office/drawing/2014/main" id="{74BE127E-94BF-944A-91F5-BFB6645E075D}"/>
              </a:ext>
            </a:extLst>
          </p:cNvPr>
          <p:cNvSpPr>
            <a:spLocks noGrp="1"/>
          </p:cNvSpPr>
          <p:nvPr>
            <p:ph type="sldNum" sz="quarter" idx="13"/>
          </p:nvPr>
        </p:nvSpPr>
        <p:spPr/>
        <p:txBody>
          <a:bodyPr/>
          <a:lstStyle/>
          <a:p>
            <a:fld id="{10F38EA1-A2B3-734E-8FE4-2A14DB32A8FE}" type="slidenum">
              <a:rPr lang="en-US" smtClean="0"/>
              <a:pPr/>
              <a:t>23</a:t>
            </a:fld>
            <a:endParaRPr lang="en-US" dirty="0"/>
          </a:p>
        </p:txBody>
      </p:sp>
    </p:spTree>
    <p:extLst>
      <p:ext uri="{BB962C8B-B14F-4D97-AF65-F5344CB8AC3E}">
        <p14:creationId xmlns:p14="http://schemas.microsoft.com/office/powerpoint/2010/main" val="143678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B82A5-5ADC-4E4A-A4E4-52CA3AEAF1FB}"/>
              </a:ext>
            </a:extLst>
          </p:cNvPr>
          <p:cNvSpPr>
            <a:spLocks noGrp="1"/>
          </p:cNvSpPr>
          <p:nvPr>
            <p:ph idx="1"/>
          </p:nvPr>
        </p:nvSpPr>
        <p:spPr>
          <a:xfrm>
            <a:off x="864000" y="1389490"/>
            <a:ext cx="10781900" cy="5269039"/>
          </a:xfrm>
        </p:spPr>
        <p:txBody>
          <a:bodyPr/>
          <a:lstStyle/>
          <a:p>
            <a:pPr>
              <a:spcBef>
                <a:spcPts val="600"/>
              </a:spcBef>
            </a:pPr>
            <a:r>
              <a:rPr lang="en-AU" sz="1800" dirty="0"/>
              <a:t>Learn Local providers will note that ‘Vocational’ has been discontinued as a specified program category for pre-accredited training. This brings ACFE program categories into alignment with the definition of ‘core skills’ contained in the </a:t>
            </a:r>
            <a:r>
              <a:rPr lang="en-AU" sz="1800" dirty="0">
                <a:hlinkClick r:id="rId3">
                  <a:extLst>
                    <a:ext uri="{A12FA001-AC4F-418D-AE19-62706E023703}">
                      <ahyp:hlinkClr xmlns:ahyp="http://schemas.microsoft.com/office/drawing/2018/hyperlinkcolor" val="tx"/>
                    </a:ext>
                  </a:extLst>
                </a:hlinkClick>
              </a:rPr>
              <a:t>Ministerial Statement on the Future of Adult Community Education in Victoria 2020-25</a:t>
            </a:r>
            <a:r>
              <a:rPr lang="en-AU" sz="1800" dirty="0"/>
              <a:t> which include Language, Literacy, Numeracy, Employability and Digital skills. </a:t>
            </a:r>
          </a:p>
          <a:p>
            <a:pPr>
              <a:spcBef>
                <a:spcPts val="600"/>
              </a:spcBef>
            </a:pPr>
            <a:r>
              <a:rPr lang="en-AU" sz="1800" dirty="0"/>
              <a:t>Existing pre-accredited modules that Learn Local providers have been delivering under the ’Vocational’ program category will need to focus on and be categorised as at least one of Language, Literacy, Numeracy, Employability and Digital core skills, in order to be approved for contracting in 2024. </a:t>
            </a:r>
          </a:p>
          <a:p>
            <a:pPr>
              <a:spcBef>
                <a:spcPts val="600"/>
              </a:spcBef>
            </a:pPr>
            <a:endParaRPr lang="en-AU" sz="1800" dirty="0"/>
          </a:p>
          <a:p>
            <a:pPr>
              <a:spcBef>
                <a:spcPts val="600"/>
              </a:spcBef>
            </a:pPr>
            <a:r>
              <a:rPr lang="en-AU" sz="1800" i="1" dirty="0"/>
              <a:t>Please note that pre-accredited modules can still be contextualised to an occupation, industry or career pathway or outcome. The aim here is to ensure that pre-accredited training remains focussed on core rather than technical skills. </a:t>
            </a:r>
            <a:endParaRPr lang="en-AU" dirty="0"/>
          </a:p>
        </p:txBody>
      </p:sp>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864000" y="463090"/>
            <a:ext cx="10426300" cy="662781"/>
          </a:xfrm>
        </p:spPr>
        <p:txBody>
          <a:bodyPr/>
          <a:lstStyle/>
          <a:p>
            <a:r>
              <a:rPr lang="en-AU" sz="2800" dirty="0"/>
              <a:t>PROGRAM CATEGORY UPDATE</a:t>
            </a:r>
            <a:br>
              <a:rPr lang="en-AU" dirty="0"/>
            </a:br>
            <a:endParaRPr lang="en-AU" sz="1800" dirty="0"/>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p:txBody>
          <a:bodyPr/>
          <a:lstStyle/>
          <a:p>
            <a:fld id="{10F38EA1-A2B3-734E-8FE4-2A14DB32A8FE}" type="slidenum">
              <a:rPr lang="en-US" smtClean="0"/>
              <a:pPr/>
              <a:t>24</a:t>
            </a:fld>
            <a:endParaRPr lang="en-US"/>
          </a:p>
        </p:txBody>
      </p:sp>
    </p:spTree>
    <p:extLst>
      <p:ext uri="{BB962C8B-B14F-4D97-AF65-F5344CB8AC3E}">
        <p14:creationId xmlns:p14="http://schemas.microsoft.com/office/powerpoint/2010/main" val="19665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ubtitle 2">
            <a:extLst>
              <a:ext uri="{FF2B5EF4-FFF2-40B4-BE49-F238E27FC236}">
                <a16:creationId xmlns:a16="http://schemas.microsoft.com/office/drawing/2014/main" id="{5B697C1D-BF29-1749-93AF-0911AFE045F0}"/>
              </a:ext>
            </a:extLst>
          </p:cNvPr>
          <p:cNvSpPr txBox="1">
            <a:spLocks/>
          </p:cNvSpPr>
          <p:nvPr/>
        </p:nvSpPr>
        <p:spPr>
          <a:xfrm>
            <a:off x="1786262" y="1872699"/>
            <a:ext cx="8553077" cy="411972"/>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hangingPunct="0">
              <a:lnSpc>
                <a:spcPct val="150000"/>
              </a:lnSpc>
              <a:spcBef>
                <a:spcPts val="600"/>
              </a:spcBef>
              <a:spcAft>
                <a:spcPts val="600"/>
              </a:spcAft>
            </a:pPr>
            <a:r>
              <a:rPr lang="en-US" sz="1700" dirty="0">
                <a:solidFill>
                  <a:srgbClr val="000000"/>
                </a:solidFill>
                <a:latin typeface="+mn-lt"/>
              </a:rPr>
              <a:t>Download and read the </a:t>
            </a:r>
            <a:r>
              <a:rPr lang="en-US" sz="1700" b="1" dirty="0">
                <a:solidFill>
                  <a:srgbClr val="000000"/>
                </a:solidFill>
                <a:latin typeface="+mn-lt"/>
              </a:rPr>
              <a:t>ACFE 2024 Training Delivery Guidelines</a:t>
            </a:r>
            <a:endParaRPr lang="en-AU" sz="1700" b="1" dirty="0">
              <a:solidFill>
                <a:srgbClr val="000000"/>
              </a:solidFill>
              <a:latin typeface="+mn-lt"/>
            </a:endParaRPr>
          </a:p>
        </p:txBody>
      </p:sp>
      <p:sp>
        <p:nvSpPr>
          <p:cNvPr id="59" name="Subtitle 2">
            <a:extLst>
              <a:ext uri="{FF2B5EF4-FFF2-40B4-BE49-F238E27FC236}">
                <a16:creationId xmlns:a16="http://schemas.microsoft.com/office/drawing/2014/main" id="{5B57B8EB-5B51-3147-A130-03440F9E4F9A}"/>
              </a:ext>
            </a:extLst>
          </p:cNvPr>
          <p:cNvSpPr txBox="1">
            <a:spLocks/>
          </p:cNvSpPr>
          <p:nvPr/>
        </p:nvSpPr>
        <p:spPr>
          <a:xfrm>
            <a:off x="1786261" y="2611163"/>
            <a:ext cx="8553077" cy="411972"/>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spcBef>
                <a:spcPts val="600"/>
              </a:spcBef>
              <a:spcAft>
                <a:spcPts val="600"/>
              </a:spcAft>
            </a:pPr>
            <a:r>
              <a:rPr lang="en-US" sz="1700" dirty="0">
                <a:solidFill>
                  <a:srgbClr val="000000"/>
                </a:solidFill>
                <a:latin typeface="+mn-lt"/>
              </a:rPr>
              <a:t>Download the </a:t>
            </a:r>
            <a:r>
              <a:rPr lang="en-US" sz="1700" b="1" dirty="0">
                <a:solidFill>
                  <a:srgbClr val="000000"/>
                </a:solidFill>
                <a:latin typeface="+mn-lt"/>
              </a:rPr>
              <a:t>ACFE 2024 Delivery Plan template</a:t>
            </a:r>
          </a:p>
        </p:txBody>
      </p:sp>
      <p:sp>
        <p:nvSpPr>
          <p:cNvPr id="4" name="Slide Number Placeholder 3">
            <a:extLst>
              <a:ext uri="{FF2B5EF4-FFF2-40B4-BE49-F238E27FC236}">
                <a16:creationId xmlns:a16="http://schemas.microsoft.com/office/drawing/2014/main" id="{EC78E5C6-BFB9-0A46-8555-C38AF384866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F38EA1-A2B3-734E-8FE4-2A14DB32A8FE}"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740B069D-D12C-0143-88E7-0D0E02170E9F}"/>
              </a:ext>
            </a:extLst>
          </p:cNvPr>
          <p:cNvSpPr>
            <a:spLocks noGrp="1"/>
          </p:cNvSpPr>
          <p:nvPr>
            <p:ph type="title"/>
          </p:nvPr>
        </p:nvSpPr>
        <p:spPr>
          <a:xfrm>
            <a:off x="849655" y="369507"/>
            <a:ext cx="10426300" cy="1243665"/>
          </a:xfrm>
        </p:spPr>
        <p:txBody>
          <a:bodyPr/>
          <a:lstStyle/>
          <a:p>
            <a:pPr>
              <a:spcBef>
                <a:spcPts val="0"/>
              </a:spcBef>
            </a:pPr>
            <a:r>
              <a:rPr lang="en-AU" dirty="0"/>
              <a:t>HOW TO APPLY FOR ACFE PROGRAM TRAINING DELIVERY FUNDING IN 2024</a:t>
            </a:r>
            <a:br>
              <a:rPr lang="en-US" dirty="0"/>
            </a:br>
            <a:br>
              <a:rPr lang="en-US" dirty="0"/>
            </a:br>
            <a:r>
              <a:rPr lang="en-US" sz="1600" dirty="0"/>
              <a:t>EOI OPENED 28 AUGUST AND CLOSES ON 15 SEPTEMBER 2023 </a:t>
            </a:r>
            <a:endParaRPr lang="en-AU" dirty="0"/>
          </a:p>
        </p:txBody>
      </p:sp>
      <p:sp>
        <p:nvSpPr>
          <p:cNvPr id="22" name="Freeform 951">
            <a:extLst>
              <a:ext uri="{FF2B5EF4-FFF2-40B4-BE49-F238E27FC236}">
                <a16:creationId xmlns:a16="http://schemas.microsoft.com/office/drawing/2014/main" id="{5334B63B-D811-1C7F-C9EC-564234E4A810}"/>
              </a:ext>
            </a:extLst>
          </p:cNvPr>
          <p:cNvSpPr>
            <a:spLocks noChangeArrowheads="1"/>
          </p:cNvSpPr>
          <p:nvPr/>
        </p:nvSpPr>
        <p:spPr bwMode="auto">
          <a:xfrm>
            <a:off x="1059129" y="5793927"/>
            <a:ext cx="336533" cy="366241"/>
          </a:xfrm>
          <a:custGeom>
            <a:avLst/>
            <a:gdLst>
              <a:gd name="T0" fmla="*/ 569066 w 296503"/>
              <a:gd name="T1" fmla="*/ 2708419 h 296019"/>
              <a:gd name="T2" fmla="*/ 683277 w 296503"/>
              <a:gd name="T3" fmla="*/ 2161340 h 296019"/>
              <a:gd name="T4" fmla="*/ 998336 w 296503"/>
              <a:gd name="T5" fmla="*/ 2341013 h 296019"/>
              <a:gd name="T6" fmla="*/ 2888737 w 296503"/>
              <a:gd name="T7" fmla="*/ 839582 h 296019"/>
              <a:gd name="T8" fmla="*/ 654142 w 296503"/>
              <a:gd name="T9" fmla="*/ 430365 h 296019"/>
              <a:gd name="T10" fmla="*/ 654142 w 296503"/>
              <a:gd name="T11" fmla="*/ 925568 h 296019"/>
              <a:gd name="T12" fmla="*/ 2408267 w 296503"/>
              <a:gd name="T13" fmla="*/ 356403 h 296019"/>
              <a:gd name="T14" fmla="*/ 927457 w 296503"/>
              <a:gd name="T15" fmla="*/ 2273153 h 296019"/>
              <a:gd name="T16" fmla="*/ 2408267 w 296503"/>
              <a:gd name="T17" fmla="*/ 356403 h 296019"/>
              <a:gd name="T18" fmla="*/ 2076695 w 296503"/>
              <a:gd name="T19" fmla="*/ 258633 h 296019"/>
              <a:gd name="T20" fmla="*/ 2076695 w 296503"/>
              <a:gd name="T21" fmla="*/ 358481 h 296019"/>
              <a:gd name="T22" fmla="*/ 752664 w 296503"/>
              <a:gd name="T23" fmla="*/ 973487 h 296019"/>
              <a:gd name="T24" fmla="*/ 94601 w 296503"/>
              <a:gd name="T25" fmla="*/ 1025404 h 296019"/>
              <a:gd name="T26" fmla="*/ 2880584 w 296503"/>
              <a:gd name="T27" fmla="*/ 3181954 h 296019"/>
              <a:gd name="T28" fmla="*/ 2927862 w 296503"/>
              <a:gd name="T29" fmla="*/ 1125261 h 296019"/>
              <a:gd name="T30" fmla="*/ 2979091 w 296503"/>
              <a:gd name="T31" fmla="*/ 3233868 h 296019"/>
              <a:gd name="T32" fmla="*/ 47278 w 296503"/>
              <a:gd name="T33" fmla="*/ 3281802 h 296019"/>
              <a:gd name="T34" fmla="*/ 0 w 296503"/>
              <a:gd name="T35" fmla="*/ 973487 h 296019"/>
              <a:gd name="T36" fmla="*/ 665956 w 296503"/>
              <a:gd name="T37" fmla="*/ 274616 h 296019"/>
              <a:gd name="T38" fmla="*/ 2620940 w 296503"/>
              <a:gd name="T39" fmla="*/ 136754 h 296019"/>
              <a:gd name="T40" fmla="*/ 2959636 w 296503"/>
              <a:gd name="T41" fmla="*/ 771682 h 296019"/>
              <a:gd name="T42" fmla="*/ 3136852 w 296503"/>
              <a:gd name="T43" fmla="*/ 536092 h 296019"/>
              <a:gd name="T44" fmla="*/ 2798156 w 296503"/>
              <a:gd name="T45" fmla="*/ 136754 h 296019"/>
              <a:gd name="T46" fmla="*/ 2710045 w 296503"/>
              <a:gd name="T47" fmla="*/ 0 h 296019"/>
              <a:gd name="T48" fmla="*/ 3172293 w 296503"/>
              <a:gd name="T49" fmla="*/ 376375 h 296019"/>
              <a:gd name="T50" fmla="*/ 3172293 w 296503"/>
              <a:gd name="T51" fmla="*/ 695822 h 296019"/>
              <a:gd name="T52" fmla="*/ 3054150 w 296503"/>
              <a:gd name="T53" fmla="*/ 867523 h 296019"/>
              <a:gd name="T54" fmla="*/ 3022647 w 296503"/>
              <a:gd name="T55" fmla="*/ 955378 h 296019"/>
              <a:gd name="T56" fmla="*/ 2959636 w 296503"/>
              <a:gd name="T57" fmla="*/ 911446 h 296019"/>
              <a:gd name="T58" fmla="*/ 1214956 w 296503"/>
              <a:gd name="T59" fmla="*/ 2668452 h 296019"/>
              <a:gd name="T60" fmla="*/ 502135 w 296503"/>
              <a:gd name="T61" fmla="*/ 2824216 h 296019"/>
              <a:gd name="T62" fmla="*/ 454887 w 296503"/>
              <a:gd name="T63" fmla="*/ 2764299 h 296019"/>
              <a:gd name="T64" fmla="*/ 620262 w 296503"/>
              <a:gd name="T65" fmla="*/ 2029544 h 296019"/>
              <a:gd name="T66" fmla="*/ 2313736 w 296503"/>
              <a:gd name="T67" fmla="*/ 256560 h 296019"/>
              <a:gd name="T68" fmla="*/ 2380709 w 296503"/>
              <a:gd name="T69" fmla="*/ 188687 h 296019"/>
              <a:gd name="T70" fmla="*/ 2553987 w 296503"/>
              <a:gd name="T71" fmla="*/ 68890 h 2960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6503" h="296019">
                <a:moveTo>
                  <a:pt x="62544" y="194953"/>
                </a:moveTo>
                <a:lnTo>
                  <a:pt x="52090" y="244298"/>
                </a:lnTo>
                <a:lnTo>
                  <a:pt x="101117" y="233853"/>
                </a:lnTo>
                <a:lnTo>
                  <a:pt x="62544" y="194953"/>
                </a:lnTo>
                <a:close/>
                <a:moveTo>
                  <a:pt x="245674" y="57000"/>
                </a:moveTo>
                <a:lnTo>
                  <a:pt x="91383" y="211161"/>
                </a:lnTo>
                <a:lnTo>
                  <a:pt x="110129" y="229891"/>
                </a:lnTo>
                <a:lnTo>
                  <a:pt x="264419" y="75730"/>
                </a:lnTo>
                <a:lnTo>
                  <a:pt x="245674" y="57000"/>
                </a:lnTo>
                <a:close/>
                <a:moveTo>
                  <a:pt x="59876" y="38819"/>
                </a:moveTo>
                <a:lnTo>
                  <a:pt x="15150" y="83487"/>
                </a:lnTo>
                <a:lnTo>
                  <a:pt x="59876" y="83487"/>
                </a:lnTo>
                <a:lnTo>
                  <a:pt x="59876" y="38819"/>
                </a:lnTo>
                <a:close/>
                <a:moveTo>
                  <a:pt x="220439" y="32147"/>
                </a:moveTo>
                <a:lnTo>
                  <a:pt x="66149" y="186308"/>
                </a:lnTo>
                <a:lnTo>
                  <a:pt x="84895" y="205038"/>
                </a:lnTo>
                <a:lnTo>
                  <a:pt x="239185" y="50877"/>
                </a:lnTo>
                <a:lnTo>
                  <a:pt x="220439" y="32147"/>
                </a:lnTo>
                <a:close/>
                <a:moveTo>
                  <a:pt x="64205" y="23329"/>
                </a:moveTo>
                <a:lnTo>
                  <a:pt x="190089" y="23329"/>
                </a:lnTo>
                <a:cubicBezTo>
                  <a:pt x="192614" y="23329"/>
                  <a:pt x="194778" y="25851"/>
                  <a:pt x="194778" y="28012"/>
                </a:cubicBezTo>
                <a:cubicBezTo>
                  <a:pt x="194778" y="30534"/>
                  <a:pt x="192614" y="32335"/>
                  <a:pt x="190089" y="32335"/>
                </a:cubicBezTo>
                <a:lnTo>
                  <a:pt x="68894" y="32335"/>
                </a:lnTo>
                <a:lnTo>
                  <a:pt x="68894" y="87809"/>
                </a:lnTo>
                <a:cubicBezTo>
                  <a:pt x="68894" y="90331"/>
                  <a:pt x="66730" y="92492"/>
                  <a:pt x="64205" y="92492"/>
                </a:cubicBezTo>
                <a:lnTo>
                  <a:pt x="8657" y="92492"/>
                </a:lnTo>
                <a:lnTo>
                  <a:pt x="8657" y="287013"/>
                </a:lnTo>
                <a:lnTo>
                  <a:pt x="263672" y="287013"/>
                </a:lnTo>
                <a:lnTo>
                  <a:pt x="263672" y="105820"/>
                </a:lnTo>
                <a:cubicBezTo>
                  <a:pt x="263672" y="103659"/>
                  <a:pt x="265836" y="101498"/>
                  <a:pt x="268000" y="101498"/>
                </a:cubicBezTo>
                <a:cubicBezTo>
                  <a:pt x="270525" y="101498"/>
                  <a:pt x="272690" y="103659"/>
                  <a:pt x="272690" y="105820"/>
                </a:cubicBezTo>
                <a:lnTo>
                  <a:pt x="272690" y="291696"/>
                </a:lnTo>
                <a:cubicBezTo>
                  <a:pt x="272690" y="293858"/>
                  <a:pt x="270525" y="296019"/>
                  <a:pt x="268000" y="296019"/>
                </a:cubicBezTo>
                <a:lnTo>
                  <a:pt x="4329" y="296019"/>
                </a:lnTo>
                <a:cubicBezTo>
                  <a:pt x="1804" y="296019"/>
                  <a:pt x="0" y="293858"/>
                  <a:pt x="0" y="291696"/>
                </a:cubicBezTo>
                <a:lnTo>
                  <a:pt x="0" y="87809"/>
                </a:lnTo>
                <a:cubicBezTo>
                  <a:pt x="0" y="86729"/>
                  <a:pt x="361" y="85648"/>
                  <a:pt x="1082" y="84567"/>
                </a:cubicBezTo>
                <a:lnTo>
                  <a:pt x="60959" y="24770"/>
                </a:lnTo>
                <a:cubicBezTo>
                  <a:pt x="62041" y="24050"/>
                  <a:pt x="63123" y="23329"/>
                  <a:pt x="64205" y="23329"/>
                </a:cubicBezTo>
                <a:close/>
                <a:moveTo>
                  <a:pt x="239906" y="12336"/>
                </a:moveTo>
                <a:lnTo>
                  <a:pt x="226568" y="25664"/>
                </a:lnTo>
                <a:lnTo>
                  <a:pt x="270908" y="69607"/>
                </a:lnTo>
                <a:lnTo>
                  <a:pt x="284246" y="56280"/>
                </a:lnTo>
                <a:cubicBezTo>
                  <a:pt x="286049" y="54119"/>
                  <a:pt x="287130" y="51237"/>
                  <a:pt x="287130" y="48356"/>
                </a:cubicBezTo>
                <a:cubicBezTo>
                  <a:pt x="287130" y="45114"/>
                  <a:pt x="286049" y="42232"/>
                  <a:pt x="284246" y="40071"/>
                </a:cubicBezTo>
                <a:lnTo>
                  <a:pt x="256128" y="12336"/>
                </a:lnTo>
                <a:cubicBezTo>
                  <a:pt x="251802" y="8014"/>
                  <a:pt x="244592" y="8014"/>
                  <a:pt x="239906" y="12336"/>
                </a:cubicBezTo>
                <a:close/>
                <a:moveTo>
                  <a:pt x="248062" y="0"/>
                </a:moveTo>
                <a:cubicBezTo>
                  <a:pt x="253244" y="0"/>
                  <a:pt x="258471" y="2071"/>
                  <a:pt x="262617" y="6213"/>
                </a:cubicBezTo>
                <a:lnTo>
                  <a:pt x="290374" y="33948"/>
                </a:lnTo>
                <a:cubicBezTo>
                  <a:pt x="294340" y="37550"/>
                  <a:pt x="296503" y="42953"/>
                  <a:pt x="296503" y="48356"/>
                </a:cubicBezTo>
                <a:cubicBezTo>
                  <a:pt x="296503" y="53758"/>
                  <a:pt x="294340" y="58801"/>
                  <a:pt x="290374" y="62763"/>
                </a:cubicBezTo>
                <a:lnTo>
                  <a:pt x="277036" y="75730"/>
                </a:lnTo>
                <a:lnTo>
                  <a:pt x="279560" y="78251"/>
                </a:lnTo>
                <a:cubicBezTo>
                  <a:pt x="281723" y="80412"/>
                  <a:pt x="281723" y="82934"/>
                  <a:pt x="279920" y="84735"/>
                </a:cubicBezTo>
                <a:cubicBezTo>
                  <a:pt x="278839" y="85815"/>
                  <a:pt x="277757" y="86175"/>
                  <a:pt x="276676" y="86175"/>
                </a:cubicBezTo>
                <a:cubicBezTo>
                  <a:pt x="275234" y="86175"/>
                  <a:pt x="274513" y="85815"/>
                  <a:pt x="273431" y="84735"/>
                </a:cubicBezTo>
                <a:lnTo>
                  <a:pt x="270908" y="82213"/>
                </a:lnTo>
                <a:lnTo>
                  <a:pt x="113373" y="239256"/>
                </a:lnTo>
                <a:cubicBezTo>
                  <a:pt x="112652" y="239976"/>
                  <a:pt x="111931" y="240336"/>
                  <a:pt x="111210" y="240697"/>
                </a:cubicBezTo>
                <a:lnTo>
                  <a:pt x="47043" y="254384"/>
                </a:lnTo>
                <a:cubicBezTo>
                  <a:pt x="46683" y="254744"/>
                  <a:pt x="46322" y="254744"/>
                  <a:pt x="45962" y="254744"/>
                </a:cubicBezTo>
                <a:cubicBezTo>
                  <a:pt x="44880" y="254744"/>
                  <a:pt x="43799" y="254024"/>
                  <a:pt x="43078" y="253303"/>
                </a:cubicBezTo>
                <a:cubicBezTo>
                  <a:pt x="41996" y="252223"/>
                  <a:pt x="41275" y="250782"/>
                  <a:pt x="41636" y="249341"/>
                </a:cubicBezTo>
                <a:lnTo>
                  <a:pt x="55334" y="185227"/>
                </a:lnTo>
                <a:cubicBezTo>
                  <a:pt x="55695" y="184507"/>
                  <a:pt x="56055" y="183427"/>
                  <a:pt x="56776" y="183066"/>
                </a:cubicBezTo>
                <a:lnTo>
                  <a:pt x="213950" y="25664"/>
                </a:lnTo>
                <a:lnTo>
                  <a:pt x="211787" y="23142"/>
                </a:lnTo>
                <a:cubicBezTo>
                  <a:pt x="209985" y="21701"/>
                  <a:pt x="209985" y="18820"/>
                  <a:pt x="211787" y="17019"/>
                </a:cubicBezTo>
                <a:cubicBezTo>
                  <a:pt x="213229" y="15218"/>
                  <a:pt x="216474" y="15218"/>
                  <a:pt x="217916" y="17019"/>
                </a:cubicBezTo>
                <a:lnTo>
                  <a:pt x="220439" y="19180"/>
                </a:lnTo>
                <a:lnTo>
                  <a:pt x="233777" y="6213"/>
                </a:lnTo>
                <a:cubicBezTo>
                  <a:pt x="237743" y="2071"/>
                  <a:pt x="242880" y="0"/>
                  <a:pt x="248062" y="0"/>
                </a:cubicBezTo>
                <a:close/>
              </a:path>
            </a:pathLst>
          </a:custGeom>
          <a:solidFill>
            <a:schemeClr val="bg1"/>
          </a:solidFill>
          <a:ln>
            <a:noFill/>
          </a:ln>
          <a:effectLst/>
        </p:spPr>
        <p:txBody>
          <a:bodyPr anchor="ctr"/>
          <a:lstStyle/>
          <a:p>
            <a:endParaRPr lang="en-US" sz="900">
              <a:latin typeface="Arial" panose="020B0604020202020204" pitchFamily="34" charset="0"/>
            </a:endParaRPr>
          </a:p>
        </p:txBody>
      </p:sp>
      <p:sp>
        <p:nvSpPr>
          <p:cNvPr id="6" name="Oval 53">
            <a:extLst>
              <a:ext uri="{FF2B5EF4-FFF2-40B4-BE49-F238E27FC236}">
                <a16:creationId xmlns:a16="http://schemas.microsoft.com/office/drawing/2014/main" id="{DFFB4FEF-085A-DDBD-8BA3-BC864ADBAB19}"/>
              </a:ext>
            </a:extLst>
          </p:cNvPr>
          <p:cNvSpPr>
            <a:spLocks noChangeArrowheads="1"/>
          </p:cNvSpPr>
          <p:nvPr/>
        </p:nvSpPr>
        <p:spPr bwMode="gray">
          <a:xfrm>
            <a:off x="997642" y="2532078"/>
            <a:ext cx="576000" cy="576000"/>
          </a:xfrm>
          <a:prstGeom prst="ellipse">
            <a:avLst/>
          </a:prstGeom>
          <a:solidFill>
            <a:schemeClr val="accent3"/>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chemeClr val="bg1"/>
                </a:solidFill>
                <a:effectLst/>
                <a:uLnTx/>
                <a:uFillTx/>
                <a:latin typeface="Arial" panose="020B0604020202020204" pitchFamily="34" charset="0"/>
              </a:rPr>
              <a:t>2</a:t>
            </a:r>
          </a:p>
        </p:txBody>
      </p:sp>
      <p:sp>
        <p:nvSpPr>
          <p:cNvPr id="7" name="Oval 52">
            <a:extLst>
              <a:ext uri="{FF2B5EF4-FFF2-40B4-BE49-F238E27FC236}">
                <a16:creationId xmlns:a16="http://schemas.microsoft.com/office/drawing/2014/main" id="{203A0FF1-02BF-2674-C3DE-BDFA8E2ABFA3}"/>
              </a:ext>
            </a:extLst>
          </p:cNvPr>
          <p:cNvSpPr>
            <a:spLocks noChangeArrowheads="1"/>
          </p:cNvSpPr>
          <p:nvPr/>
        </p:nvSpPr>
        <p:spPr bwMode="gray">
          <a:xfrm>
            <a:off x="997642" y="1854779"/>
            <a:ext cx="576000" cy="576000"/>
          </a:xfrm>
          <a:prstGeom prst="ellipse">
            <a:avLst/>
          </a:prstGeom>
          <a:solidFill>
            <a:schemeClr val="accent3"/>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chemeClr val="bg1"/>
                </a:solidFill>
                <a:effectLst/>
                <a:uLnTx/>
                <a:uFillTx/>
                <a:latin typeface="Arial" panose="020B0604020202020204" pitchFamily="34" charset="0"/>
              </a:rPr>
              <a:t>1</a:t>
            </a:r>
          </a:p>
        </p:txBody>
      </p:sp>
      <p:sp>
        <p:nvSpPr>
          <p:cNvPr id="8" name="Oval 54">
            <a:extLst>
              <a:ext uri="{FF2B5EF4-FFF2-40B4-BE49-F238E27FC236}">
                <a16:creationId xmlns:a16="http://schemas.microsoft.com/office/drawing/2014/main" id="{91E27B2A-60BD-494E-5F46-298EF42F87A3}"/>
              </a:ext>
            </a:extLst>
          </p:cNvPr>
          <p:cNvSpPr>
            <a:spLocks noChangeArrowheads="1"/>
          </p:cNvSpPr>
          <p:nvPr/>
        </p:nvSpPr>
        <p:spPr bwMode="gray">
          <a:xfrm>
            <a:off x="997642" y="3243565"/>
            <a:ext cx="576000" cy="576000"/>
          </a:xfrm>
          <a:prstGeom prst="ellipse">
            <a:avLst/>
          </a:prstGeom>
          <a:solidFill>
            <a:schemeClr val="accent3"/>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chemeClr val="bg1"/>
                </a:solidFill>
                <a:effectLst/>
                <a:uLnTx/>
                <a:uFillTx/>
                <a:latin typeface="Arial" panose="020B0604020202020204" pitchFamily="34" charset="0"/>
              </a:rPr>
              <a:t>3</a:t>
            </a:r>
          </a:p>
        </p:txBody>
      </p:sp>
      <p:sp>
        <p:nvSpPr>
          <p:cNvPr id="9" name="Oval 55">
            <a:extLst>
              <a:ext uri="{FF2B5EF4-FFF2-40B4-BE49-F238E27FC236}">
                <a16:creationId xmlns:a16="http://schemas.microsoft.com/office/drawing/2014/main" id="{A715BF02-AD08-E5CC-57CA-7DA489849739}"/>
              </a:ext>
            </a:extLst>
          </p:cNvPr>
          <p:cNvSpPr>
            <a:spLocks noChangeArrowheads="1"/>
          </p:cNvSpPr>
          <p:nvPr/>
        </p:nvSpPr>
        <p:spPr bwMode="gray">
          <a:xfrm>
            <a:off x="997642" y="4012066"/>
            <a:ext cx="576000" cy="576028"/>
          </a:xfrm>
          <a:prstGeom prst="ellipse">
            <a:avLst/>
          </a:prstGeom>
          <a:solidFill>
            <a:schemeClr val="accent3"/>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chemeClr val="bg1"/>
                </a:solidFill>
                <a:effectLst/>
                <a:uLnTx/>
                <a:uFillTx/>
                <a:latin typeface="Arial" panose="020B0604020202020204" pitchFamily="34" charset="0"/>
              </a:rPr>
              <a:t>4</a:t>
            </a:r>
          </a:p>
        </p:txBody>
      </p:sp>
      <p:sp>
        <p:nvSpPr>
          <p:cNvPr id="12" name="Oval 56">
            <a:extLst>
              <a:ext uri="{FF2B5EF4-FFF2-40B4-BE49-F238E27FC236}">
                <a16:creationId xmlns:a16="http://schemas.microsoft.com/office/drawing/2014/main" id="{043FAB7F-E3F6-0B25-8582-A60F920608D8}"/>
              </a:ext>
            </a:extLst>
          </p:cNvPr>
          <p:cNvSpPr>
            <a:spLocks noChangeArrowheads="1"/>
          </p:cNvSpPr>
          <p:nvPr/>
        </p:nvSpPr>
        <p:spPr bwMode="gray">
          <a:xfrm>
            <a:off x="997642" y="4960684"/>
            <a:ext cx="576000" cy="576000"/>
          </a:xfrm>
          <a:prstGeom prst="ellipse">
            <a:avLst/>
          </a:prstGeom>
          <a:solidFill>
            <a:schemeClr val="accent3"/>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chemeClr val="bg1"/>
                </a:solidFill>
                <a:effectLst/>
                <a:uLnTx/>
                <a:uFillTx/>
                <a:latin typeface="Arial" panose="020B0604020202020204" pitchFamily="34" charset="0"/>
              </a:rPr>
              <a:t>5</a:t>
            </a:r>
          </a:p>
        </p:txBody>
      </p:sp>
      <p:sp>
        <p:nvSpPr>
          <p:cNvPr id="19" name="Oval 57">
            <a:extLst>
              <a:ext uri="{FF2B5EF4-FFF2-40B4-BE49-F238E27FC236}">
                <a16:creationId xmlns:a16="http://schemas.microsoft.com/office/drawing/2014/main" id="{21DEC215-07AE-642A-6539-5766F428345A}"/>
              </a:ext>
            </a:extLst>
          </p:cNvPr>
          <p:cNvSpPr>
            <a:spLocks noChangeArrowheads="1"/>
          </p:cNvSpPr>
          <p:nvPr/>
        </p:nvSpPr>
        <p:spPr bwMode="gray">
          <a:xfrm>
            <a:off x="997642" y="5713652"/>
            <a:ext cx="576000" cy="576000"/>
          </a:xfrm>
          <a:prstGeom prst="ellipse">
            <a:avLst/>
          </a:prstGeom>
          <a:solidFill>
            <a:schemeClr val="accent3"/>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chemeClr val="bg1"/>
                </a:solidFill>
                <a:effectLst/>
                <a:uLnTx/>
                <a:uFillTx/>
                <a:latin typeface="Arial" panose="020B0604020202020204" pitchFamily="34" charset="0"/>
              </a:rPr>
              <a:t>6</a:t>
            </a:r>
          </a:p>
        </p:txBody>
      </p:sp>
      <p:sp>
        <p:nvSpPr>
          <p:cNvPr id="21" name="Subtitle 2">
            <a:extLst>
              <a:ext uri="{FF2B5EF4-FFF2-40B4-BE49-F238E27FC236}">
                <a16:creationId xmlns:a16="http://schemas.microsoft.com/office/drawing/2014/main" id="{99D4DDA9-1A0C-4140-6B02-4595C1791568}"/>
              </a:ext>
            </a:extLst>
          </p:cNvPr>
          <p:cNvSpPr txBox="1">
            <a:spLocks/>
          </p:cNvSpPr>
          <p:nvPr/>
        </p:nvSpPr>
        <p:spPr>
          <a:xfrm>
            <a:off x="1786260" y="4001595"/>
            <a:ext cx="9995060" cy="940490"/>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ct val="100000"/>
              </a:lnSpc>
              <a:spcBef>
                <a:spcPts val="600"/>
              </a:spcBef>
              <a:spcAft>
                <a:spcPts val="600"/>
              </a:spcAft>
            </a:pPr>
            <a:r>
              <a:rPr lang="en-US" sz="1700" dirty="0">
                <a:solidFill>
                  <a:srgbClr val="000000"/>
                </a:solidFill>
                <a:latin typeface="+mn-lt"/>
              </a:rPr>
              <a:t>Prepare a full </a:t>
            </a:r>
            <a:r>
              <a:rPr lang="en-US" sz="1700" dirty="0">
                <a:solidFill>
                  <a:srgbClr val="000000"/>
                </a:solidFill>
                <a:latin typeface="+mn-lt"/>
                <a:hlinkClick r:id="rId2">
                  <a:extLst>
                    <a:ext uri="{A12FA001-AC4F-418D-AE19-62706E023703}">
                      <ahyp:hlinkClr xmlns:ahyp="http://schemas.microsoft.com/office/drawing/2018/hyperlinkcolor" val="tx"/>
                    </a:ext>
                  </a:extLst>
                </a:hlinkClick>
              </a:rPr>
              <a:t>A-frame</a:t>
            </a:r>
            <a:r>
              <a:rPr lang="en-US" sz="1700" dirty="0">
                <a:solidFill>
                  <a:srgbClr val="000000"/>
                </a:solidFill>
                <a:latin typeface="+mn-lt"/>
              </a:rPr>
              <a:t> including Module Plans and Session Plans for new or existing locally developed </a:t>
            </a:r>
            <a:r>
              <a:rPr lang="en-US" sz="1700">
                <a:solidFill>
                  <a:srgbClr val="000000"/>
                </a:solidFill>
                <a:latin typeface="+mn-lt"/>
              </a:rPr>
              <a:t>pre-accredited modules. </a:t>
            </a:r>
            <a:r>
              <a:rPr lang="en-US" sz="1700" dirty="0">
                <a:solidFill>
                  <a:srgbClr val="000000"/>
                </a:solidFill>
                <a:latin typeface="+mn-lt"/>
              </a:rPr>
              <a:t>For centrally developed modules, use the existing A-frames</a:t>
            </a:r>
          </a:p>
        </p:txBody>
      </p:sp>
      <p:sp>
        <p:nvSpPr>
          <p:cNvPr id="23" name="Subtitle 2">
            <a:extLst>
              <a:ext uri="{FF2B5EF4-FFF2-40B4-BE49-F238E27FC236}">
                <a16:creationId xmlns:a16="http://schemas.microsoft.com/office/drawing/2014/main" id="{99DE3489-8245-6DA9-5870-64A61F09545E}"/>
              </a:ext>
            </a:extLst>
          </p:cNvPr>
          <p:cNvSpPr txBox="1">
            <a:spLocks/>
          </p:cNvSpPr>
          <p:nvPr/>
        </p:nvSpPr>
        <p:spPr>
          <a:xfrm>
            <a:off x="1786261" y="4960684"/>
            <a:ext cx="9995059" cy="411972"/>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600"/>
              </a:spcBef>
              <a:spcAft>
                <a:spcPts val="600"/>
              </a:spcAft>
            </a:pPr>
            <a:r>
              <a:rPr lang="en-US" sz="1700" dirty="0">
                <a:solidFill>
                  <a:srgbClr val="000000"/>
                </a:solidFill>
                <a:latin typeface="+mn-lt"/>
              </a:rPr>
              <a:t>Submit your EOI Delivery Plan by COB 15 September 2023 via email to: </a:t>
            </a:r>
            <a:r>
              <a:rPr lang="en-US" sz="1700" u="sng" dirty="0">
                <a:solidFill>
                  <a:schemeClr val="accent1"/>
                </a:solidFill>
                <a:latin typeface="+mn-lt"/>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training.participation@education.vic.gov.au</a:t>
            </a:r>
            <a:r>
              <a:rPr lang="en-US" sz="1700" u="sng" dirty="0">
                <a:solidFill>
                  <a:schemeClr val="accent1"/>
                </a:solidFill>
                <a:latin typeface="+mn-lt"/>
                <a:ea typeface="Times New Roman" panose="02020603050405020304" pitchFamily="18" charset="0"/>
                <a:cs typeface="Calibri" panose="020F0502020204030204" pitchFamily="34" charset="0"/>
              </a:rPr>
              <a:t> </a:t>
            </a:r>
          </a:p>
        </p:txBody>
      </p:sp>
      <p:sp>
        <p:nvSpPr>
          <p:cNvPr id="25" name="Subtitle 2">
            <a:extLst>
              <a:ext uri="{FF2B5EF4-FFF2-40B4-BE49-F238E27FC236}">
                <a16:creationId xmlns:a16="http://schemas.microsoft.com/office/drawing/2014/main" id="{42810E9D-0313-FC76-7DF8-37A92E2E9123}"/>
              </a:ext>
            </a:extLst>
          </p:cNvPr>
          <p:cNvSpPr txBox="1">
            <a:spLocks/>
          </p:cNvSpPr>
          <p:nvPr/>
        </p:nvSpPr>
        <p:spPr>
          <a:xfrm>
            <a:off x="1786261" y="5720342"/>
            <a:ext cx="10081686" cy="411972"/>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ct val="100000"/>
              </a:lnSpc>
              <a:spcBef>
                <a:spcPts val="600"/>
              </a:spcBef>
              <a:spcAft>
                <a:spcPts val="600"/>
              </a:spcAft>
            </a:pPr>
            <a:r>
              <a:rPr lang="en-US" sz="1700" dirty="0">
                <a:solidFill>
                  <a:srgbClr val="000000"/>
                </a:solidFill>
                <a:latin typeface="+mn-lt"/>
              </a:rPr>
              <a:t>A-frames can be submitted </a:t>
            </a:r>
            <a:r>
              <a:rPr lang="en-AU" sz="1700" dirty="0">
                <a:solidFill>
                  <a:srgbClr val="000000"/>
                </a:solidFill>
                <a:latin typeface="+mn-lt"/>
              </a:rPr>
              <a:t>with the Delivery Plan or separately by </a:t>
            </a:r>
            <a:r>
              <a:rPr lang="en-AU" sz="1700" b="1" dirty="0">
                <a:solidFill>
                  <a:srgbClr val="000000"/>
                </a:solidFill>
                <a:latin typeface="+mn-lt"/>
              </a:rPr>
              <a:t>Tuesday, 30 November 2023. </a:t>
            </a:r>
            <a:r>
              <a:rPr lang="en-AU" sz="1700" dirty="0">
                <a:solidFill>
                  <a:srgbClr val="000000"/>
                </a:solidFill>
                <a:latin typeface="+mn-lt"/>
              </a:rPr>
              <a:t>You do not need to submit A-frames for centrally developed modules</a:t>
            </a:r>
            <a:endParaRPr lang="en-US" sz="1700" dirty="0">
              <a:solidFill>
                <a:srgbClr val="000000"/>
              </a:solidFill>
              <a:latin typeface="+mn-lt"/>
            </a:endParaRPr>
          </a:p>
        </p:txBody>
      </p:sp>
      <p:sp>
        <p:nvSpPr>
          <p:cNvPr id="26" name="Subtitle 2">
            <a:extLst>
              <a:ext uri="{FF2B5EF4-FFF2-40B4-BE49-F238E27FC236}">
                <a16:creationId xmlns:a16="http://schemas.microsoft.com/office/drawing/2014/main" id="{F6BE9660-0F9F-3A8A-4EB5-107ECA35DC9D}"/>
              </a:ext>
            </a:extLst>
          </p:cNvPr>
          <p:cNvSpPr txBox="1">
            <a:spLocks/>
          </p:cNvSpPr>
          <p:nvPr/>
        </p:nvSpPr>
        <p:spPr>
          <a:xfrm>
            <a:off x="1786262" y="3265365"/>
            <a:ext cx="9489693" cy="411972"/>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ct val="100000"/>
              </a:lnSpc>
              <a:spcBef>
                <a:spcPts val="600"/>
              </a:spcBef>
              <a:spcAft>
                <a:spcPts val="600"/>
              </a:spcAft>
            </a:pPr>
            <a:r>
              <a:rPr lang="en-US" sz="1700" dirty="0">
                <a:solidFill>
                  <a:srgbClr val="000000"/>
                </a:solidFill>
                <a:latin typeface="+mn-lt"/>
              </a:rPr>
              <a:t>Complete the </a:t>
            </a:r>
            <a:r>
              <a:rPr lang="en-US" sz="1700" b="1" dirty="0">
                <a:solidFill>
                  <a:srgbClr val="000000"/>
                </a:solidFill>
                <a:latin typeface="+mn-lt"/>
              </a:rPr>
              <a:t>2024 ACFE Delivery Plan </a:t>
            </a:r>
            <a:r>
              <a:rPr lang="en-US" sz="1700" dirty="0">
                <a:solidFill>
                  <a:srgbClr val="000000"/>
                </a:solidFill>
                <a:latin typeface="+mn-lt"/>
              </a:rPr>
              <a:t>by LGA and program stream. Please ensure you list your modules in order of priority</a:t>
            </a:r>
          </a:p>
        </p:txBody>
      </p:sp>
    </p:spTree>
    <p:extLst>
      <p:ext uri="{BB962C8B-B14F-4D97-AF65-F5344CB8AC3E}">
        <p14:creationId xmlns:p14="http://schemas.microsoft.com/office/powerpoint/2010/main" val="380013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B82A5-5ADC-4E4A-A4E4-52CA3AEAF1FB}"/>
              </a:ext>
            </a:extLst>
          </p:cNvPr>
          <p:cNvSpPr>
            <a:spLocks noGrp="1"/>
          </p:cNvSpPr>
          <p:nvPr>
            <p:ph idx="1"/>
          </p:nvPr>
        </p:nvSpPr>
        <p:spPr>
          <a:xfrm>
            <a:off x="864000" y="1748956"/>
            <a:ext cx="10426300" cy="4107959"/>
          </a:xfrm>
        </p:spPr>
        <p:txBody>
          <a:bodyPr/>
          <a:lstStyle/>
          <a:p>
            <a:pPr>
              <a:spcBef>
                <a:spcPts val="600"/>
              </a:spcBef>
              <a:spcAft>
                <a:spcPts val="600"/>
              </a:spcAft>
            </a:pPr>
            <a:r>
              <a:rPr lang="en-AU" dirty="0">
                <a:latin typeface="+mn-lt"/>
              </a:rPr>
              <a:t>The 2024 Delivery Plan Worksheet template is similar to the 2023 Delivery Plan template. It enables Learn Local providers to manually input and amend module information, but still includes some automated features.</a:t>
            </a:r>
          </a:p>
          <a:p>
            <a:pPr>
              <a:spcAft>
                <a:spcPts val="600"/>
              </a:spcAft>
            </a:pPr>
            <a:r>
              <a:rPr lang="en-US" dirty="0">
                <a:latin typeface="+mn-lt"/>
              </a:rPr>
              <a:t>The 2024 Delivery Plan template will be in the form of an Excel workbook with four visible tabs:</a:t>
            </a:r>
            <a:endParaRPr lang="en-AU" dirty="0">
              <a:latin typeface="+mn-lt"/>
            </a:endParaRPr>
          </a:p>
          <a:p>
            <a:pPr>
              <a:lnSpc>
                <a:spcPct val="150000"/>
              </a:lnSpc>
              <a:spcBef>
                <a:spcPts val="300"/>
              </a:spcBef>
              <a:spcAft>
                <a:spcPts val="300"/>
              </a:spcAft>
            </a:pPr>
            <a:r>
              <a:rPr lang="en-US" sz="1800" b="1" dirty="0">
                <a:effectLst/>
                <a:latin typeface="+mn-lt"/>
                <a:ea typeface="Arial" panose="020B0604020202020204" pitchFamily="34" charset="0"/>
                <a:cs typeface="Calibri" panose="020F0502020204030204" pitchFamily="34" charset="0"/>
              </a:rPr>
              <a:t>Tab 1 </a:t>
            </a:r>
            <a:r>
              <a:rPr lang="en-US" sz="1800" dirty="0">
                <a:effectLst/>
                <a:latin typeface="+mn-lt"/>
                <a:ea typeface="Arial" panose="020B0604020202020204" pitchFamily="34" charset="0"/>
                <a:cs typeface="Calibri" panose="020F0502020204030204" pitchFamily="34" charset="0"/>
              </a:rPr>
              <a:t>– Guide to completing your Delivery Plan Worksheet</a:t>
            </a:r>
          </a:p>
          <a:p>
            <a:pPr>
              <a:lnSpc>
                <a:spcPct val="150000"/>
              </a:lnSpc>
              <a:spcBef>
                <a:spcPts val="300"/>
              </a:spcBef>
              <a:spcAft>
                <a:spcPts val="300"/>
              </a:spcAft>
            </a:pPr>
            <a:r>
              <a:rPr lang="en-US" sz="1800" b="1" dirty="0">
                <a:effectLst/>
                <a:latin typeface="+mn-lt"/>
                <a:ea typeface="Arial" panose="020B0604020202020204" pitchFamily="34" charset="0"/>
                <a:cs typeface="Calibri" panose="020F0502020204030204" pitchFamily="34" charset="0"/>
              </a:rPr>
              <a:t>Tab 2 </a:t>
            </a:r>
            <a:r>
              <a:rPr lang="en-US" sz="1800" dirty="0">
                <a:effectLst/>
                <a:latin typeface="+mn-lt"/>
                <a:ea typeface="Arial" panose="020B0604020202020204" pitchFamily="34" charset="0"/>
                <a:cs typeface="Calibri" panose="020F0502020204030204" pitchFamily="34" charset="0"/>
              </a:rPr>
              <a:t>– 2024 Delivery Plan Summary (Summary)</a:t>
            </a:r>
          </a:p>
          <a:p>
            <a:pPr>
              <a:lnSpc>
                <a:spcPct val="150000"/>
              </a:lnSpc>
              <a:spcBef>
                <a:spcPts val="300"/>
              </a:spcBef>
              <a:spcAft>
                <a:spcPts val="300"/>
              </a:spcAft>
            </a:pPr>
            <a:r>
              <a:rPr lang="en-US" sz="1800" b="1" dirty="0">
                <a:effectLst/>
                <a:latin typeface="+mn-lt"/>
                <a:ea typeface="Arial" panose="020B0604020202020204" pitchFamily="34" charset="0"/>
                <a:cs typeface="Calibri" panose="020F0502020204030204" pitchFamily="34" charset="0"/>
              </a:rPr>
              <a:t>Tab 3 </a:t>
            </a:r>
            <a:r>
              <a:rPr lang="en-US" sz="1800" dirty="0">
                <a:effectLst/>
                <a:latin typeface="+mn-lt"/>
                <a:ea typeface="Arial" panose="020B0604020202020204" pitchFamily="34" charset="0"/>
                <a:cs typeface="Calibri" panose="020F0502020204030204" pitchFamily="34" charset="0"/>
              </a:rPr>
              <a:t>– 2024 General Pre-accredited Delivery Plan Worksheet</a:t>
            </a:r>
            <a:endParaRPr lang="en-AU" sz="1800" dirty="0">
              <a:effectLst/>
              <a:latin typeface="+mn-lt"/>
              <a:ea typeface="Arial" panose="020B0604020202020204" pitchFamily="34" charset="0"/>
              <a:cs typeface="Calibri" panose="020F0502020204030204" pitchFamily="34" charset="0"/>
            </a:endParaRPr>
          </a:p>
          <a:p>
            <a:pPr>
              <a:lnSpc>
                <a:spcPct val="150000"/>
              </a:lnSpc>
              <a:spcBef>
                <a:spcPts val="300"/>
              </a:spcBef>
              <a:spcAft>
                <a:spcPts val="300"/>
              </a:spcAft>
            </a:pPr>
            <a:r>
              <a:rPr lang="en-US" sz="1800" b="1" dirty="0">
                <a:effectLst/>
                <a:latin typeface="+mn-lt"/>
                <a:ea typeface="Arial" panose="020B0604020202020204" pitchFamily="34" charset="0"/>
                <a:cs typeface="Calibri" panose="020F0502020204030204" pitchFamily="34" charset="0"/>
              </a:rPr>
              <a:t>Tab 4 </a:t>
            </a:r>
            <a:r>
              <a:rPr lang="en-US" sz="1800" dirty="0">
                <a:effectLst/>
                <a:latin typeface="+mn-lt"/>
                <a:ea typeface="Arial" panose="020B0604020202020204" pitchFamily="34" charset="0"/>
                <a:cs typeface="Calibri" panose="020F0502020204030204" pitchFamily="34" charset="0"/>
              </a:rPr>
              <a:t>– 2024 Additional Digital and Employability Delivery Plan Worksheet.</a:t>
            </a:r>
          </a:p>
          <a:p>
            <a:pPr lvl="0"/>
            <a:endParaRPr lang="en-US" dirty="0"/>
          </a:p>
        </p:txBody>
      </p:sp>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864000" y="463090"/>
            <a:ext cx="10426300" cy="662781"/>
          </a:xfrm>
        </p:spPr>
        <p:txBody>
          <a:bodyPr/>
          <a:lstStyle/>
          <a:p>
            <a:r>
              <a:rPr lang="en-AU" dirty="0"/>
              <a:t>DELIVERY PLAN</a:t>
            </a:r>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p:txBody>
          <a:bodyPr/>
          <a:lstStyle/>
          <a:p>
            <a:fld id="{10F38EA1-A2B3-734E-8FE4-2A14DB32A8FE}" type="slidenum">
              <a:rPr lang="en-US" smtClean="0"/>
              <a:pPr/>
              <a:t>26</a:t>
            </a:fld>
            <a:endParaRPr lang="en-US"/>
          </a:p>
        </p:txBody>
      </p:sp>
      <p:grpSp>
        <p:nvGrpSpPr>
          <p:cNvPr id="13" name="Group 12">
            <a:extLst>
              <a:ext uri="{FF2B5EF4-FFF2-40B4-BE49-F238E27FC236}">
                <a16:creationId xmlns:a16="http://schemas.microsoft.com/office/drawing/2014/main" id="{F015620E-724B-6CBF-1338-CB5A8DDCE87B}"/>
              </a:ext>
            </a:extLst>
          </p:cNvPr>
          <p:cNvGrpSpPr/>
          <p:nvPr/>
        </p:nvGrpSpPr>
        <p:grpSpPr>
          <a:xfrm>
            <a:off x="10579970" y="290755"/>
            <a:ext cx="1420660" cy="1420660"/>
            <a:chOff x="7391606" y="2694557"/>
            <a:chExt cx="1420660" cy="1420660"/>
          </a:xfrm>
        </p:grpSpPr>
        <p:sp>
          <p:nvSpPr>
            <p:cNvPr id="14" name="Shape 54791">
              <a:extLst>
                <a:ext uri="{FF2B5EF4-FFF2-40B4-BE49-F238E27FC236}">
                  <a16:creationId xmlns:a16="http://schemas.microsoft.com/office/drawing/2014/main" id="{E87ECE11-6322-8CF1-1C15-94523B5062DE}"/>
                </a:ext>
              </a:extLst>
            </p:cNvPr>
            <p:cNvSpPr/>
            <p:nvPr/>
          </p:nvSpPr>
          <p:spPr>
            <a:xfrm>
              <a:off x="7391606" y="2694557"/>
              <a:ext cx="1420660" cy="1420660"/>
            </a:xfrm>
            <a:prstGeom prst="ellipse">
              <a:avLst/>
            </a:prstGeom>
            <a:solidFill>
              <a:schemeClr val="accent4"/>
            </a:solidFill>
            <a:ln w="12700" cap="flat">
              <a:noFill/>
              <a:miter lim="400000"/>
            </a:ln>
            <a:effectLst/>
          </p:spPr>
          <p:txBody>
            <a:bodyPr wrap="square" lIns="0" tIns="0" rIns="0" bIns="0" numCol="1" anchor="t">
              <a:noAutofit/>
            </a:bodyPr>
            <a:lstStyle/>
            <a:p>
              <a:endParaRPr sz="2532" dirty="0">
                <a:latin typeface="Arial" panose="020B0604020202020204" pitchFamily="34" charset="0"/>
              </a:endParaRPr>
            </a:p>
          </p:txBody>
        </p:sp>
        <p:sp>
          <p:nvSpPr>
            <p:cNvPr id="15" name="Freeform 950">
              <a:extLst>
                <a:ext uri="{FF2B5EF4-FFF2-40B4-BE49-F238E27FC236}">
                  <a16:creationId xmlns:a16="http://schemas.microsoft.com/office/drawing/2014/main" id="{C59B2EA6-CEFD-F207-1EF5-90C69F0E4DCD}"/>
                </a:ext>
              </a:extLst>
            </p:cNvPr>
            <p:cNvSpPr>
              <a:spLocks noChangeArrowheads="1"/>
            </p:cNvSpPr>
            <p:nvPr/>
          </p:nvSpPr>
          <p:spPr bwMode="auto">
            <a:xfrm>
              <a:off x="7787987" y="3046542"/>
              <a:ext cx="627899" cy="716691"/>
            </a:xfrm>
            <a:custGeom>
              <a:avLst/>
              <a:gdLst>
                <a:gd name="T0" fmla="*/ 1732784 w 259991"/>
                <a:gd name="T1" fmla="*/ 2358694 h 296502"/>
                <a:gd name="T2" fmla="*/ 1732784 w 259991"/>
                <a:gd name="T3" fmla="*/ 2458604 h 296502"/>
                <a:gd name="T4" fmla="*/ 709950 w 259991"/>
                <a:gd name="T5" fmla="*/ 2408653 h 296502"/>
                <a:gd name="T6" fmla="*/ 1418761 w 259991"/>
                <a:gd name="T7" fmla="*/ 1959800 h 296502"/>
                <a:gd name="T8" fmla="*/ 2125940 w 259991"/>
                <a:gd name="T9" fmla="*/ 2009741 h 296502"/>
                <a:gd name="T10" fmla="*/ 1418761 w 259991"/>
                <a:gd name="T11" fmla="*/ 2059693 h 296502"/>
                <a:gd name="T12" fmla="*/ 1418761 w 259991"/>
                <a:gd name="T13" fmla="*/ 1959800 h 296502"/>
                <a:gd name="T14" fmla="*/ 1140070 w 259991"/>
                <a:gd name="T15" fmla="*/ 1959800 h 296502"/>
                <a:gd name="T16" fmla="*/ 1140070 w 259991"/>
                <a:gd name="T17" fmla="*/ 2059693 h 296502"/>
                <a:gd name="T18" fmla="*/ 709950 w 259991"/>
                <a:gd name="T19" fmla="*/ 2009741 h 296502"/>
                <a:gd name="T20" fmla="*/ 1796038 w 259991"/>
                <a:gd name="T21" fmla="*/ 1578244 h 296502"/>
                <a:gd name="T22" fmla="*/ 2125923 w 259991"/>
                <a:gd name="T23" fmla="*/ 1626269 h 296502"/>
                <a:gd name="T24" fmla="*/ 1796038 w 259991"/>
                <a:gd name="T25" fmla="*/ 1678308 h 296502"/>
                <a:gd name="T26" fmla="*/ 1796038 w 259991"/>
                <a:gd name="T27" fmla="*/ 1578244 h 296502"/>
                <a:gd name="T28" fmla="*/ 1524820 w 259991"/>
                <a:gd name="T29" fmla="*/ 1578244 h 296502"/>
                <a:gd name="T30" fmla="*/ 1524820 w 259991"/>
                <a:gd name="T31" fmla="*/ 1678308 h 296502"/>
                <a:gd name="T32" fmla="*/ 709950 w 259991"/>
                <a:gd name="T33" fmla="*/ 1626269 h 296502"/>
                <a:gd name="T34" fmla="*/ 1418761 w 259991"/>
                <a:gd name="T35" fmla="*/ 1179348 h 296502"/>
                <a:gd name="T36" fmla="*/ 2125940 w 259991"/>
                <a:gd name="T37" fmla="*/ 1225602 h 296502"/>
                <a:gd name="T38" fmla="*/ 1418761 w 259991"/>
                <a:gd name="T39" fmla="*/ 1279560 h 296502"/>
                <a:gd name="T40" fmla="*/ 1418761 w 259991"/>
                <a:gd name="T41" fmla="*/ 1179348 h 296502"/>
                <a:gd name="T42" fmla="*/ 1140070 w 259991"/>
                <a:gd name="T43" fmla="*/ 1179348 h 296502"/>
                <a:gd name="T44" fmla="*/ 1140070 w 259991"/>
                <a:gd name="T45" fmla="*/ 1279560 h 296502"/>
                <a:gd name="T46" fmla="*/ 709950 w 259991"/>
                <a:gd name="T47" fmla="*/ 1225602 h 296502"/>
                <a:gd name="T48" fmla="*/ 1796038 w 259991"/>
                <a:gd name="T49" fmla="*/ 780449 h 296502"/>
                <a:gd name="T50" fmla="*/ 2125923 w 259991"/>
                <a:gd name="T51" fmla="*/ 830553 h 296502"/>
                <a:gd name="T52" fmla="*/ 1796038 w 259991"/>
                <a:gd name="T53" fmla="*/ 880641 h 296502"/>
                <a:gd name="T54" fmla="*/ 1796038 w 259991"/>
                <a:gd name="T55" fmla="*/ 780449 h 296502"/>
                <a:gd name="T56" fmla="*/ 1524820 w 259991"/>
                <a:gd name="T57" fmla="*/ 780449 h 296502"/>
                <a:gd name="T58" fmla="*/ 1524820 w 259991"/>
                <a:gd name="T59" fmla="*/ 880641 h 296502"/>
                <a:gd name="T60" fmla="*/ 709950 w 259991"/>
                <a:gd name="T61" fmla="*/ 830553 h 296502"/>
                <a:gd name="T62" fmla="*/ 445371 w 259991"/>
                <a:gd name="T63" fmla="*/ 329535 h 296502"/>
                <a:gd name="T64" fmla="*/ 496391 w 259991"/>
                <a:gd name="T65" fmla="*/ 2746230 h 296502"/>
                <a:gd name="T66" fmla="*/ 2356806 w 259991"/>
                <a:gd name="T67" fmla="*/ 380492 h 296502"/>
                <a:gd name="T68" fmla="*/ 2454918 w 259991"/>
                <a:gd name="T69" fmla="*/ 380492 h 296502"/>
                <a:gd name="T70" fmla="*/ 2403911 w 259991"/>
                <a:gd name="T71" fmla="*/ 2840389 h 296502"/>
                <a:gd name="T72" fmla="*/ 398273 w 259991"/>
                <a:gd name="T73" fmla="*/ 2793319 h 296502"/>
                <a:gd name="T74" fmla="*/ 445371 w 259991"/>
                <a:gd name="T75" fmla="*/ 329535 h 296502"/>
                <a:gd name="T76" fmla="*/ 753094 w 259991"/>
                <a:gd name="T77" fmla="*/ 247983 h 296502"/>
                <a:gd name="T78" fmla="*/ 1941569 w 259991"/>
                <a:gd name="T79" fmla="*/ 393602 h 296502"/>
                <a:gd name="T80" fmla="*/ 2090629 w 259991"/>
                <a:gd name="T81" fmla="*/ 98402 h 296502"/>
                <a:gd name="T82" fmla="*/ 247093 w 259991"/>
                <a:gd name="T83" fmla="*/ 98402 h 296502"/>
                <a:gd name="T84" fmla="*/ 101979 w 259991"/>
                <a:gd name="T85" fmla="*/ 2995239 h 296502"/>
                <a:gd name="T86" fmla="*/ 2592684 w 259991"/>
                <a:gd name="T87" fmla="*/ 3140865 h 296502"/>
                <a:gd name="T88" fmla="*/ 2741745 w 259991"/>
                <a:gd name="T89" fmla="*/ 247983 h 296502"/>
                <a:gd name="T90" fmla="*/ 2184761 w 259991"/>
                <a:gd name="T91" fmla="*/ 98402 h 296502"/>
                <a:gd name="T92" fmla="*/ 1941569 w 259991"/>
                <a:gd name="T93" fmla="*/ 492005 h 296502"/>
                <a:gd name="T94" fmla="*/ 655029 w 259991"/>
                <a:gd name="T95" fmla="*/ 247983 h 296502"/>
                <a:gd name="T96" fmla="*/ 247093 w 259991"/>
                <a:gd name="T97" fmla="*/ 98402 h 296502"/>
                <a:gd name="T98" fmla="*/ 2592684 w 259991"/>
                <a:gd name="T99" fmla="*/ 0 h 296502"/>
                <a:gd name="T100" fmla="*/ 2835873 w 259991"/>
                <a:gd name="T101" fmla="*/ 2995239 h 296502"/>
                <a:gd name="T102" fmla="*/ 247093 w 259991"/>
                <a:gd name="T103" fmla="*/ 3239269 h 296502"/>
                <a:gd name="T104" fmla="*/ 0 w 259991"/>
                <a:gd name="T105" fmla="*/ 247983 h 2965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9991" h="296502">
                  <a:moveTo>
                    <a:pt x="69741" y="215900"/>
                  </a:moveTo>
                  <a:lnTo>
                    <a:pt x="158860" y="215900"/>
                  </a:lnTo>
                  <a:cubicBezTo>
                    <a:pt x="161366" y="215900"/>
                    <a:pt x="163155" y="217805"/>
                    <a:pt x="163155" y="220472"/>
                  </a:cubicBezTo>
                  <a:cubicBezTo>
                    <a:pt x="163155" y="223139"/>
                    <a:pt x="161366" y="225044"/>
                    <a:pt x="158860" y="225044"/>
                  </a:cubicBezTo>
                  <a:lnTo>
                    <a:pt x="69741" y="225044"/>
                  </a:lnTo>
                  <a:cubicBezTo>
                    <a:pt x="67236" y="225044"/>
                    <a:pt x="65088" y="223139"/>
                    <a:pt x="65088" y="220472"/>
                  </a:cubicBezTo>
                  <a:cubicBezTo>
                    <a:pt x="65088" y="217805"/>
                    <a:pt x="67236" y="215900"/>
                    <a:pt x="69741" y="215900"/>
                  </a:cubicBezTo>
                  <a:close/>
                  <a:moveTo>
                    <a:pt x="130070" y="179387"/>
                  </a:moveTo>
                  <a:lnTo>
                    <a:pt x="190248" y="179387"/>
                  </a:lnTo>
                  <a:cubicBezTo>
                    <a:pt x="192756" y="179387"/>
                    <a:pt x="194905" y="181292"/>
                    <a:pt x="194905" y="183959"/>
                  </a:cubicBezTo>
                  <a:cubicBezTo>
                    <a:pt x="194905" y="186626"/>
                    <a:pt x="192756" y="188531"/>
                    <a:pt x="190248" y="188531"/>
                  </a:cubicBezTo>
                  <a:lnTo>
                    <a:pt x="130070" y="188531"/>
                  </a:lnTo>
                  <a:cubicBezTo>
                    <a:pt x="127562" y="188531"/>
                    <a:pt x="125413" y="186626"/>
                    <a:pt x="125413" y="183959"/>
                  </a:cubicBezTo>
                  <a:cubicBezTo>
                    <a:pt x="125413" y="181292"/>
                    <a:pt x="127562" y="179387"/>
                    <a:pt x="130070" y="179387"/>
                  </a:cubicBezTo>
                  <a:close/>
                  <a:moveTo>
                    <a:pt x="69748" y="179387"/>
                  </a:moveTo>
                  <a:lnTo>
                    <a:pt x="104520" y="179387"/>
                  </a:lnTo>
                  <a:cubicBezTo>
                    <a:pt x="107387" y="179387"/>
                    <a:pt x="109180" y="181292"/>
                    <a:pt x="109180" y="183959"/>
                  </a:cubicBezTo>
                  <a:cubicBezTo>
                    <a:pt x="109180" y="186626"/>
                    <a:pt x="107387" y="188531"/>
                    <a:pt x="104520" y="188531"/>
                  </a:cubicBezTo>
                  <a:lnTo>
                    <a:pt x="69748" y="188531"/>
                  </a:lnTo>
                  <a:cubicBezTo>
                    <a:pt x="67239" y="188531"/>
                    <a:pt x="65088" y="186626"/>
                    <a:pt x="65088" y="183959"/>
                  </a:cubicBezTo>
                  <a:cubicBezTo>
                    <a:pt x="65088" y="181292"/>
                    <a:pt x="67239" y="179387"/>
                    <a:pt x="69748" y="179387"/>
                  </a:cubicBezTo>
                  <a:close/>
                  <a:moveTo>
                    <a:pt x="164659" y="144462"/>
                  </a:moveTo>
                  <a:lnTo>
                    <a:pt x="190223" y="144462"/>
                  </a:lnTo>
                  <a:cubicBezTo>
                    <a:pt x="192743" y="144462"/>
                    <a:pt x="194903" y="146660"/>
                    <a:pt x="194903" y="148858"/>
                  </a:cubicBezTo>
                  <a:cubicBezTo>
                    <a:pt x="194903" y="151423"/>
                    <a:pt x="192743" y="153621"/>
                    <a:pt x="190223" y="153621"/>
                  </a:cubicBezTo>
                  <a:lnTo>
                    <a:pt x="164659" y="153621"/>
                  </a:lnTo>
                  <a:cubicBezTo>
                    <a:pt x="162499" y="153621"/>
                    <a:pt x="160338" y="151423"/>
                    <a:pt x="160338" y="148858"/>
                  </a:cubicBezTo>
                  <a:cubicBezTo>
                    <a:pt x="160338" y="146660"/>
                    <a:pt x="162499" y="144462"/>
                    <a:pt x="164659" y="144462"/>
                  </a:cubicBezTo>
                  <a:close/>
                  <a:moveTo>
                    <a:pt x="69757" y="144462"/>
                  </a:moveTo>
                  <a:lnTo>
                    <a:pt x="139794" y="144462"/>
                  </a:lnTo>
                  <a:cubicBezTo>
                    <a:pt x="142308" y="144462"/>
                    <a:pt x="144104" y="146660"/>
                    <a:pt x="144104" y="148858"/>
                  </a:cubicBezTo>
                  <a:cubicBezTo>
                    <a:pt x="144104" y="151423"/>
                    <a:pt x="142308" y="153621"/>
                    <a:pt x="139794" y="153621"/>
                  </a:cubicBezTo>
                  <a:lnTo>
                    <a:pt x="69757" y="153621"/>
                  </a:lnTo>
                  <a:cubicBezTo>
                    <a:pt x="67243" y="153621"/>
                    <a:pt x="65088" y="151423"/>
                    <a:pt x="65088" y="148858"/>
                  </a:cubicBezTo>
                  <a:cubicBezTo>
                    <a:pt x="65088" y="146660"/>
                    <a:pt x="67243" y="144462"/>
                    <a:pt x="69757" y="144462"/>
                  </a:cubicBezTo>
                  <a:close/>
                  <a:moveTo>
                    <a:pt x="130070" y="107950"/>
                  </a:moveTo>
                  <a:lnTo>
                    <a:pt x="190248" y="107950"/>
                  </a:lnTo>
                  <a:cubicBezTo>
                    <a:pt x="192756" y="107950"/>
                    <a:pt x="194905" y="110067"/>
                    <a:pt x="194905" y="112183"/>
                  </a:cubicBezTo>
                  <a:cubicBezTo>
                    <a:pt x="194905" y="115006"/>
                    <a:pt x="192756" y="117122"/>
                    <a:pt x="190248" y="117122"/>
                  </a:cubicBezTo>
                  <a:lnTo>
                    <a:pt x="130070" y="117122"/>
                  </a:lnTo>
                  <a:cubicBezTo>
                    <a:pt x="127562" y="117122"/>
                    <a:pt x="125413" y="115006"/>
                    <a:pt x="125413" y="112183"/>
                  </a:cubicBezTo>
                  <a:cubicBezTo>
                    <a:pt x="125413" y="110067"/>
                    <a:pt x="127562" y="107950"/>
                    <a:pt x="130070" y="107950"/>
                  </a:cubicBezTo>
                  <a:close/>
                  <a:moveTo>
                    <a:pt x="69748" y="107950"/>
                  </a:moveTo>
                  <a:lnTo>
                    <a:pt x="104520" y="107950"/>
                  </a:lnTo>
                  <a:cubicBezTo>
                    <a:pt x="107387" y="107950"/>
                    <a:pt x="109180" y="110067"/>
                    <a:pt x="109180" y="112183"/>
                  </a:cubicBezTo>
                  <a:cubicBezTo>
                    <a:pt x="109180" y="115006"/>
                    <a:pt x="107387" y="117122"/>
                    <a:pt x="104520" y="117122"/>
                  </a:cubicBezTo>
                  <a:lnTo>
                    <a:pt x="69748" y="117122"/>
                  </a:lnTo>
                  <a:cubicBezTo>
                    <a:pt x="67239" y="117122"/>
                    <a:pt x="65088" y="115006"/>
                    <a:pt x="65088" y="112183"/>
                  </a:cubicBezTo>
                  <a:cubicBezTo>
                    <a:pt x="65088" y="110067"/>
                    <a:pt x="67239" y="107950"/>
                    <a:pt x="69748" y="107950"/>
                  </a:cubicBezTo>
                  <a:close/>
                  <a:moveTo>
                    <a:pt x="164659" y="71437"/>
                  </a:moveTo>
                  <a:lnTo>
                    <a:pt x="190223" y="71437"/>
                  </a:lnTo>
                  <a:cubicBezTo>
                    <a:pt x="192743" y="71437"/>
                    <a:pt x="194903" y="73554"/>
                    <a:pt x="194903" y="76023"/>
                  </a:cubicBezTo>
                  <a:cubicBezTo>
                    <a:pt x="194903" y="78493"/>
                    <a:pt x="192743" y="80609"/>
                    <a:pt x="190223" y="80609"/>
                  </a:cubicBezTo>
                  <a:lnTo>
                    <a:pt x="164659" y="80609"/>
                  </a:lnTo>
                  <a:cubicBezTo>
                    <a:pt x="162499" y="80609"/>
                    <a:pt x="160338" y="78493"/>
                    <a:pt x="160338" y="76023"/>
                  </a:cubicBezTo>
                  <a:cubicBezTo>
                    <a:pt x="160338" y="73554"/>
                    <a:pt x="162499" y="71437"/>
                    <a:pt x="164659" y="71437"/>
                  </a:cubicBezTo>
                  <a:close/>
                  <a:moveTo>
                    <a:pt x="69757" y="71437"/>
                  </a:moveTo>
                  <a:lnTo>
                    <a:pt x="139794" y="71437"/>
                  </a:lnTo>
                  <a:cubicBezTo>
                    <a:pt x="142308" y="71437"/>
                    <a:pt x="144104" y="73554"/>
                    <a:pt x="144104" y="76023"/>
                  </a:cubicBezTo>
                  <a:cubicBezTo>
                    <a:pt x="144104" y="78493"/>
                    <a:pt x="142308" y="80609"/>
                    <a:pt x="139794" y="80609"/>
                  </a:cubicBezTo>
                  <a:lnTo>
                    <a:pt x="69757" y="80609"/>
                  </a:lnTo>
                  <a:cubicBezTo>
                    <a:pt x="67243" y="80609"/>
                    <a:pt x="65088" y="78493"/>
                    <a:pt x="65088" y="76023"/>
                  </a:cubicBezTo>
                  <a:cubicBezTo>
                    <a:pt x="65088" y="73554"/>
                    <a:pt x="67243" y="71437"/>
                    <a:pt x="69757" y="71437"/>
                  </a:cubicBezTo>
                  <a:close/>
                  <a:moveTo>
                    <a:pt x="40831" y="30162"/>
                  </a:moveTo>
                  <a:cubicBezTo>
                    <a:pt x="43709" y="30162"/>
                    <a:pt x="45509" y="32317"/>
                    <a:pt x="45509" y="34830"/>
                  </a:cubicBezTo>
                  <a:lnTo>
                    <a:pt x="45509" y="251372"/>
                  </a:lnTo>
                  <a:lnTo>
                    <a:pt x="216070" y="251372"/>
                  </a:lnTo>
                  <a:lnTo>
                    <a:pt x="216070" y="34830"/>
                  </a:lnTo>
                  <a:cubicBezTo>
                    <a:pt x="216070" y="32317"/>
                    <a:pt x="218229" y="30162"/>
                    <a:pt x="220388" y="30162"/>
                  </a:cubicBezTo>
                  <a:cubicBezTo>
                    <a:pt x="222906" y="30162"/>
                    <a:pt x="225065" y="32317"/>
                    <a:pt x="225065" y="34830"/>
                  </a:cubicBezTo>
                  <a:lnTo>
                    <a:pt x="225065" y="255682"/>
                  </a:lnTo>
                  <a:cubicBezTo>
                    <a:pt x="225065" y="258195"/>
                    <a:pt x="222906" y="259991"/>
                    <a:pt x="220388" y="259991"/>
                  </a:cubicBezTo>
                  <a:lnTo>
                    <a:pt x="40831" y="259991"/>
                  </a:lnTo>
                  <a:cubicBezTo>
                    <a:pt x="38312" y="259991"/>
                    <a:pt x="36513" y="258195"/>
                    <a:pt x="36513" y="255682"/>
                  </a:cubicBezTo>
                  <a:lnTo>
                    <a:pt x="36513" y="34830"/>
                  </a:lnTo>
                  <a:cubicBezTo>
                    <a:pt x="36513" y="32317"/>
                    <a:pt x="38312" y="30162"/>
                    <a:pt x="40831" y="30162"/>
                  </a:cubicBezTo>
                  <a:close/>
                  <a:moveTo>
                    <a:pt x="69043" y="9007"/>
                  </a:moveTo>
                  <a:lnTo>
                    <a:pt x="69043" y="22697"/>
                  </a:lnTo>
                  <a:cubicBezTo>
                    <a:pt x="69043" y="29902"/>
                    <a:pt x="74797" y="36027"/>
                    <a:pt x="82349" y="36027"/>
                  </a:cubicBezTo>
                  <a:lnTo>
                    <a:pt x="178002" y="36027"/>
                  </a:lnTo>
                  <a:cubicBezTo>
                    <a:pt x="185194" y="36027"/>
                    <a:pt x="191667" y="29902"/>
                    <a:pt x="191667" y="22697"/>
                  </a:cubicBezTo>
                  <a:lnTo>
                    <a:pt x="191667" y="9007"/>
                  </a:lnTo>
                  <a:lnTo>
                    <a:pt x="69043" y="9007"/>
                  </a:lnTo>
                  <a:close/>
                  <a:moveTo>
                    <a:pt x="22655" y="9007"/>
                  </a:moveTo>
                  <a:cubicBezTo>
                    <a:pt x="15103" y="9007"/>
                    <a:pt x="9349" y="15131"/>
                    <a:pt x="9349" y="22697"/>
                  </a:cubicBezTo>
                  <a:lnTo>
                    <a:pt x="9349" y="274165"/>
                  </a:lnTo>
                  <a:cubicBezTo>
                    <a:pt x="9349" y="281371"/>
                    <a:pt x="15103" y="287495"/>
                    <a:pt x="22655" y="287495"/>
                  </a:cubicBezTo>
                  <a:lnTo>
                    <a:pt x="237695" y="287495"/>
                  </a:lnTo>
                  <a:cubicBezTo>
                    <a:pt x="245247" y="287495"/>
                    <a:pt x="251360" y="281371"/>
                    <a:pt x="251360" y="274165"/>
                  </a:cubicBezTo>
                  <a:lnTo>
                    <a:pt x="251360" y="22697"/>
                  </a:lnTo>
                  <a:cubicBezTo>
                    <a:pt x="251360" y="15131"/>
                    <a:pt x="245247" y="9007"/>
                    <a:pt x="237695" y="9007"/>
                  </a:cubicBezTo>
                  <a:lnTo>
                    <a:pt x="200297" y="9007"/>
                  </a:lnTo>
                  <a:lnTo>
                    <a:pt x="200297" y="22697"/>
                  </a:lnTo>
                  <a:cubicBezTo>
                    <a:pt x="200297" y="34586"/>
                    <a:pt x="190228" y="45034"/>
                    <a:pt x="178002" y="45034"/>
                  </a:cubicBezTo>
                  <a:lnTo>
                    <a:pt x="82349" y="45034"/>
                  </a:lnTo>
                  <a:cubicBezTo>
                    <a:pt x="70122" y="45034"/>
                    <a:pt x="60053" y="34586"/>
                    <a:pt x="60053" y="22697"/>
                  </a:cubicBezTo>
                  <a:lnTo>
                    <a:pt x="60053" y="9007"/>
                  </a:lnTo>
                  <a:lnTo>
                    <a:pt x="22655" y="9007"/>
                  </a:lnTo>
                  <a:close/>
                  <a:moveTo>
                    <a:pt x="22655" y="0"/>
                  </a:moveTo>
                  <a:lnTo>
                    <a:pt x="237695" y="0"/>
                  </a:lnTo>
                  <a:cubicBezTo>
                    <a:pt x="250281" y="0"/>
                    <a:pt x="259991" y="10087"/>
                    <a:pt x="259991" y="22697"/>
                  </a:cubicBezTo>
                  <a:lnTo>
                    <a:pt x="259991" y="274165"/>
                  </a:lnTo>
                  <a:cubicBezTo>
                    <a:pt x="259991" y="286414"/>
                    <a:pt x="250281" y="296502"/>
                    <a:pt x="237695" y="296502"/>
                  </a:cubicBezTo>
                  <a:lnTo>
                    <a:pt x="22655" y="296502"/>
                  </a:lnTo>
                  <a:cubicBezTo>
                    <a:pt x="10428" y="296502"/>
                    <a:pt x="0" y="286414"/>
                    <a:pt x="0" y="274165"/>
                  </a:cubicBezTo>
                  <a:lnTo>
                    <a:pt x="0" y="22697"/>
                  </a:lnTo>
                  <a:cubicBezTo>
                    <a:pt x="0" y="10087"/>
                    <a:pt x="10428" y="0"/>
                    <a:pt x="22655" y="0"/>
                  </a:cubicBezTo>
                  <a:close/>
                </a:path>
              </a:pathLst>
            </a:custGeom>
            <a:solidFill>
              <a:schemeClr val="bg1"/>
            </a:solidFill>
            <a:ln>
              <a:noFill/>
            </a:ln>
            <a:effectLst/>
          </p:spPr>
          <p:txBody>
            <a:bodyPr anchor="ctr"/>
            <a:lstStyle/>
            <a:p>
              <a:endParaRPr lang="en-US" sz="900">
                <a:latin typeface="Arial" panose="020B0604020202020204" pitchFamily="34" charset="0"/>
              </a:endParaRPr>
            </a:p>
          </p:txBody>
        </p:sp>
      </p:grpSp>
    </p:spTree>
    <p:extLst>
      <p:ext uri="{BB962C8B-B14F-4D97-AF65-F5344CB8AC3E}">
        <p14:creationId xmlns:p14="http://schemas.microsoft.com/office/powerpoint/2010/main" val="195932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864000" y="463090"/>
            <a:ext cx="10426300" cy="662781"/>
          </a:xfrm>
        </p:spPr>
        <p:txBody>
          <a:bodyPr/>
          <a:lstStyle/>
          <a:p>
            <a:r>
              <a:rPr lang="en-AU" dirty="0"/>
              <a:t>DELIVERY PLAN</a:t>
            </a:r>
            <a:br>
              <a:rPr lang="en-AU" dirty="0"/>
            </a:br>
            <a:r>
              <a:rPr lang="en-AU" sz="1800" dirty="0"/>
              <a:t>TAB 3 – GENERAL PRE-ACCREDITED WORKSHEET</a:t>
            </a:r>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p:txBody>
          <a:bodyPr/>
          <a:lstStyle/>
          <a:p>
            <a:fld id="{10F38EA1-A2B3-734E-8FE4-2A14DB32A8FE}" type="slidenum">
              <a:rPr lang="en-US" smtClean="0"/>
              <a:pPr/>
              <a:t>27</a:t>
            </a:fld>
            <a:endParaRPr lang="en-US"/>
          </a:p>
        </p:txBody>
      </p:sp>
      <p:pic>
        <p:nvPicPr>
          <p:cNvPr id="8" name="Picture 7">
            <a:extLst>
              <a:ext uri="{FF2B5EF4-FFF2-40B4-BE49-F238E27FC236}">
                <a16:creationId xmlns:a16="http://schemas.microsoft.com/office/drawing/2014/main" id="{E276271B-C03A-58F1-9007-0A59724F8C02}"/>
              </a:ext>
            </a:extLst>
          </p:cNvPr>
          <p:cNvPicPr>
            <a:picLocks noChangeAspect="1"/>
          </p:cNvPicPr>
          <p:nvPr/>
        </p:nvPicPr>
        <p:blipFill>
          <a:blip r:embed="rId3"/>
          <a:stretch>
            <a:fillRect/>
          </a:stretch>
        </p:blipFill>
        <p:spPr>
          <a:xfrm>
            <a:off x="104171" y="1424538"/>
            <a:ext cx="11911728" cy="4263993"/>
          </a:xfrm>
          <a:prstGeom prst="rect">
            <a:avLst/>
          </a:prstGeom>
        </p:spPr>
      </p:pic>
    </p:spTree>
    <p:extLst>
      <p:ext uri="{BB962C8B-B14F-4D97-AF65-F5344CB8AC3E}">
        <p14:creationId xmlns:p14="http://schemas.microsoft.com/office/powerpoint/2010/main" val="133591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863999" y="463090"/>
            <a:ext cx="10772943" cy="662781"/>
          </a:xfrm>
        </p:spPr>
        <p:txBody>
          <a:bodyPr/>
          <a:lstStyle/>
          <a:p>
            <a:r>
              <a:rPr lang="en-AU" dirty="0"/>
              <a:t>DELIVERY PLAN</a:t>
            </a:r>
            <a:br>
              <a:rPr lang="en-AU" dirty="0"/>
            </a:br>
            <a:r>
              <a:rPr lang="en-AU" sz="1800" dirty="0"/>
              <a:t>TAB 4 – ADDITIONAL DIGITAL AND EMPLOYABILITY PLACES WORKSHEET</a:t>
            </a:r>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p:txBody>
          <a:bodyPr/>
          <a:lstStyle/>
          <a:p>
            <a:fld id="{10F38EA1-A2B3-734E-8FE4-2A14DB32A8FE}" type="slidenum">
              <a:rPr lang="en-US" smtClean="0"/>
              <a:pPr/>
              <a:t>28</a:t>
            </a:fld>
            <a:endParaRPr lang="en-US"/>
          </a:p>
        </p:txBody>
      </p:sp>
      <p:pic>
        <p:nvPicPr>
          <p:cNvPr id="8" name="Picture 7">
            <a:extLst>
              <a:ext uri="{FF2B5EF4-FFF2-40B4-BE49-F238E27FC236}">
                <a16:creationId xmlns:a16="http://schemas.microsoft.com/office/drawing/2014/main" id="{F582A818-E45A-C3CF-2F6A-106BAA66A5C7}"/>
              </a:ext>
            </a:extLst>
          </p:cNvPr>
          <p:cNvPicPr>
            <a:picLocks noChangeAspect="1"/>
          </p:cNvPicPr>
          <p:nvPr/>
        </p:nvPicPr>
        <p:blipFill>
          <a:blip r:embed="rId3"/>
          <a:stretch>
            <a:fillRect/>
          </a:stretch>
        </p:blipFill>
        <p:spPr>
          <a:xfrm>
            <a:off x="124843" y="1395663"/>
            <a:ext cx="11689626" cy="4283242"/>
          </a:xfrm>
          <a:prstGeom prst="rect">
            <a:avLst/>
          </a:prstGeom>
        </p:spPr>
      </p:pic>
    </p:spTree>
    <p:extLst>
      <p:ext uri="{BB962C8B-B14F-4D97-AF65-F5344CB8AC3E}">
        <p14:creationId xmlns:p14="http://schemas.microsoft.com/office/powerpoint/2010/main" val="107079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78E5C6-BFB9-0A46-8555-C38AF384866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F38EA1-A2B3-734E-8FE4-2A14DB32A8FE}"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740B069D-D12C-0143-88E7-0D0E02170E9F}"/>
              </a:ext>
            </a:extLst>
          </p:cNvPr>
          <p:cNvSpPr>
            <a:spLocks noGrp="1"/>
          </p:cNvSpPr>
          <p:nvPr>
            <p:ph type="title"/>
          </p:nvPr>
        </p:nvSpPr>
        <p:spPr>
          <a:xfrm>
            <a:off x="849655" y="369507"/>
            <a:ext cx="10426300" cy="645561"/>
          </a:xfrm>
        </p:spPr>
        <p:txBody>
          <a:bodyPr/>
          <a:lstStyle/>
          <a:p>
            <a:pPr>
              <a:spcBef>
                <a:spcPts val="0"/>
              </a:spcBef>
            </a:pPr>
            <a:r>
              <a:rPr lang="en-AU" dirty="0"/>
              <a:t>DELIVERY PLAN</a:t>
            </a:r>
            <a:br>
              <a:rPr lang="en-AU" dirty="0"/>
            </a:br>
            <a:r>
              <a:rPr lang="en-AU" sz="1800" dirty="0"/>
              <a:t>TAB 2 - SUMMARY </a:t>
            </a:r>
            <a:br>
              <a:rPr lang="en-US" dirty="0"/>
            </a:br>
            <a:endParaRPr lang="en-AU" dirty="0"/>
          </a:p>
        </p:txBody>
      </p:sp>
      <p:sp>
        <p:nvSpPr>
          <p:cNvPr id="22" name="Freeform 951">
            <a:extLst>
              <a:ext uri="{FF2B5EF4-FFF2-40B4-BE49-F238E27FC236}">
                <a16:creationId xmlns:a16="http://schemas.microsoft.com/office/drawing/2014/main" id="{5334B63B-D811-1C7F-C9EC-564234E4A810}"/>
              </a:ext>
            </a:extLst>
          </p:cNvPr>
          <p:cNvSpPr>
            <a:spLocks noChangeArrowheads="1"/>
          </p:cNvSpPr>
          <p:nvPr/>
        </p:nvSpPr>
        <p:spPr bwMode="auto">
          <a:xfrm>
            <a:off x="1059129" y="5793927"/>
            <a:ext cx="336533" cy="366241"/>
          </a:xfrm>
          <a:custGeom>
            <a:avLst/>
            <a:gdLst>
              <a:gd name="T0" fmla="*/ 569066 w 296503"/>
              <a:gd name="T1" fmla="*/ 2708419 h 296019"/>
              <a:gd name="T2" fmla="*/ 683277 w 296503"/>
              <a:gd name="T3" fmla="*/ 2161340 h 296019"/>
              <a:gd name="T4" fmla="*/ 998336 w 296503"/>
              <a:gd name="T5" fmla="*/ 2341013 h 296019"/>
              <a:gd name="T6" fmla="*/ 2888737 w 296503"/>
              <a:gd name="T7" fmla="*/ 839582 h 296019"/>
              <a:gd name="T8" fmla="*/ 654142 w 296503"/>
              <a:gd name="T9" fmla="*/ 430365 h 296019"/>
              <a:gd name="T10" fmla="*/ 654142 w 296503"/>
              <a:gd name="T11" fmla="*/ 925568 h 296019"/>
              <a:gd name="T12" fmla="*/ 2408267 w 296503"/>
              <a:gd name="T13" fmla="*/ 356403 h 296019"/>
              <a:gd name="T14" fmla="*/ 927457 w 296503"/>
              <a:gd name="T15" fmla="*/ 2273153 h 296019"/>
              <a:gd name="T16" fmla="*/ 2408267 w 296503"/>
              <a:gd name="T17" fmla="*/ 356403 h 296019"/>
              <a:gd name="T18" fmla="*/ 2076695 w 296503"/>
              <a:gd name="T19" fmla="*/ 258633 h 296019"/>
              <a:gd name="T20" fmla="*/ 2076695 w 296503"/>
              <a:gd name="T21" fmla="*/ 358481 h 296019"/>
              <a:gd name="T22" fmla="*/ 752664 w 296503"/>
              <a:gd name="T23" fmla="*/ 973487 h 296019"/>
              <a:gd name="T24" fmla="*/ 94601 w 296503"/>
              <a:gd name="T25" fmla="*/ 1025404 h 296019"/>
              <a:gd name="T26" fmla="*/ 2880584 w 296503"/>
              <a:gd name="T27" fmla="*/ 3181954 h 296019"/>
              <a:gd name="T28" fmla="*/ 2927862 w 296503"/>
              <a:gd name="T29" fmla="*/ 1125261 h 296019"/>
              <a:gd name="T30" fmla="*/ 2979091 w 296503"/>
              <a:gd name="T31" fmla="*/ 3233868 h 296019"/>
              <a:gd name="T32" fmla="*/ 47278 w 296503"/>
              <a:gd name="T33" fmla="*/ 3281802 h 296019"/>
              <a:gd name="T34" fmla="*/ 0 w 296503"/>
              <a:gd name="T35" fmla="*/ 973487 h 296019"/>
              <a:gd name="T36" fmla="*/ 665956 w 296503"/>
              <a:gd name="T37" fmla="*/ 274616 h 296019"/>
              <a:gd name="T38" fmla="*/ 2620940 w 296503"/>
              <a:gd name="T39" fmla="*/ 136754 h 296019"/>
              <a:gd name="T40" fmla="*/ 2959636 w 296503"/>
              <a:gd name="T41" fmla="*/ 771682 h 296019"/>
              <a:gd name="T42" fmla="*/ 3136852 w 296503"/>
              <a:gd name="T43" fmla="*/ 536092 h 296019"/>
              <a:gd name="T44" fmla="*/ 2798156 w 296503"/>
              <a:gd name="T45" fmla="*/ 136754 h 296019"/>
              <a:gd name="T46" fmla="*/ 2710045 w 296503"/>
              <a:gd name="T47" fmla="*/ 0 h 296019"/>
              <a:gd name="T48" fmla="*/ 3172293 w 296503"/>
              <a:gd name="T49" fmla="*/ 376375 h 296019"/>
              <a:gd name="T50" fmla="*/ 3172293 w 296503"/>
              <a:gd name="T51" fmla="*/ 695822 h 296019"/>
              <a:gd name="T52" fmla="*/ 3054150 w 296503"/>
              <a:gd name="T53" fmla="*/ 867523 h 296019"/>
              <a:gd name="T54" fmla="*/ 3022647 w 296503"/>
              <a:gd name="T55" fmla="*/ 955378 h 296019"/>
              <a:gd name="T56" fmla="*/ 2959636 w 296503"/>
              <a:gd name="T57" fmla="*/ 911446 h 296019"/>
              <a:gd name="T58" fmla="*/ 1214956 w 296503"/>
              <a:gd name="T59" fmla="*/ 2668452 h 296019"/>
              <a:gd name="T60" fmla="*/ 502135 w 296503"/>
              <a:gd name="T61" fmla="*/ 2824216 h 296019"/>
              <a:gd name="T62" fmla="*/ 454887 w 296503"/>
              <a:gd name="T63" fmla="*/ 2764299 h 296019"/>
              <a:gd name="T64" fmla="*/ 620262 w 296503"/>
              <a:gd name="T65" fmla="*/ 2029544 h 296019"/>
              <a:gd name="T66" fmla="*/ 2313736 w 296503"/>
              <a:gd name="T67" fmla="*/ 256560 h 296019"/>
              <a:gd name="T68" fmla="*/ 2380709 w 296503"/>
              <a:gd name="T69" fmla="*/ 188687 h 296019"/>
              <a:gd name="T70" fmla="*/ 2553987 w 296503"/>
              <a:gd name="T71" fmla="*/ 68890 h 2960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6503" h="296019">
                <a:moveTo>
                  <a:pt x="62544" y="194953"/>
                </a:moveTo>
                <a:lnTo>
                  <a:pt x="52090" y="244298"/>
                </a:lnTo>
                <a:lnTo>
                  <a:pt x="101117" y="233853"/>
                </a:lnTo>
                <a:lnTo>
                  <a:pt x="62544" y="194953"/>
                </a:lnTo>
                <a:close/>
                <a:moveTo>
                  <a:pt x="245674" y="57000"/>
                </a:moveTo>
                <a:lnTo>
                  <a:pt x="91383" y="211161"/>
                </a:lnTo>
                <a:lnTo>
                  <a:pt x="110129" y="229891"/>
                </a:lnTo>
                <a:lnTo>
                  <a:pt x="264419" y="75730"/>
                </a:lnTo>
                <a:lnTo>
                  <a:pt x="245674" y="57000"/>
                </a:lnTo>
                <a:close/>
                <a:moveTo>
                  <a:pt x="59876" y="38819"/>
                </a:moveTo>
                <a:lnTo>
                  <a:pt x="15150" y="83487"/>
                </a:lnTo>
                <a:lnTo>
                  <a:pt x="59876" y="83487"/>
                </a:lnTo>
                <a:lnTo>
                  <a:pt x="59876" y="38819"/>
                </a:lnTo>
                <a:close/>
                <a:moveTo>
                  <a:pt x="220439" y="32147"/>
                </a:moveTo>
                <a:lnTo>
                  <a:pt x="66149" y="186308"/>
                </a:lnTo>
                <a:lnTo>
                  <a:pt x="84895" y="205038"/>
                </a:lnTo>
                <a:lnTo>
                  <a:pt x="239185" y="50877"/>
                </a:lnTo>
                <a:lnTo>
                  <a:pt x="220439" y="32147"/>
                </a:lnTo>
                <a:close/>
                <a:moveTo>
                  <a:pt x="64205" y="23329"/>
                </a:moveTo>
                <a:lnTo>
                  <a:pt x="190089" y="23329"/>
                </a:lnTo>
                <a:cubicBezTo>
                  <a:pt x="192614" y="23329"/>
                  <a:pt x="194778" y="25851"/>
                  <a:pt x="194778" y="28012"/>
                </a:cubicBezTo>
                <a:cubicBezTo>
                  <a:pt x="194778" y="30534"/>
                  <a:pt x="192614" y="32335"/>
                  <a:pt x="190089" y="32335"/>
                </a:cubicBezTo>
                <a:lnTo>
                  <a:pt x="68894" y="32335"/>
                </a:lnTo>
                <a:lnTo>
                  <a:pt x="68894" y="87809"/>
                </a:lnTo>
                <a:cubicBezTo>
                  <a:pt x="68894" y="90331"/>
                  <a:pt x="66730" y="92492"/>
                  <a:pt x="64205" y="92492"/>
                </a:cubicBezTo>
                <a:lnTo>
                  <a:pt x="8657" y="92492"/>
                </a:lnTo>
                <a:lnTo>
                  <a:pt x="8657" y="287013"/>
                </a:lnTo>
                <a:lnTo>
                  <a:pt x="263672" y="287013"/>
                </a:lnTo>
                <a:lnTo>
                  <a:pt x="263672" y="105820"/>
                </a:lnTo>
                <a:cubicBezTo>
                  <a:pt x="263672" y="103659"/>
                  <a:pt x="265836" y="101498"/>
                  <a:pt x="268000" y="101498"/>
                </a:cubicBezTo>
                <a:cubicBezTo>
                  <a:pt x="270525" y="101498"/>
                  <a:pt x="272690" y="103659"/>
                  <a:pt x="272690" y="105820"/>
                </a:cubicBezTo>
                <a:lnTo>
                  <a:pt x="272690" y="291696"/>
                </a:lnTo>
                <a:cubicBezTo>
                  <a:pt x="272690" y="293858"/>
                  <a:pt x="270525" y="296019"/>
                  <a:pt x="268000" y="296019"/>
                </a:cubicBezTo>
                <a:lnTo>
                  <a:pt x="4329" y="296019"/>
                </a:lnTo>
                <a:cubicBezTo>
                  <a:pt x="1804" y="296019"/>
                  <a:pt x="0" y="293858"/>
                  <a:pt x="0" y="291696"/>
                </a:cubicBezTo>
                <a:lnTo>
                  <a:pt x="0" y="87809"/>
                </a:lnTo>
                <a:cubicBezTo>
                  <a:pt x="0" y="86729"/>
                  <a:pt x="361" y="85648"/>
                  <a:pt x="1082" y="84567"/>
                </a:cubicBezTo>
                <a:lnTo>
                  <a:pt x="60959" y="24770"/>
                </a:lnTo>
                <a:cubicBezTo>
                  <a:pt x="62041" y="24050"/>
                  <a:pt x="63123" y="23329"/>
                  <a:pt x="64205" y="23329"/>
                </a:cubicBezTo>
                <a:close/>
                <a:moveTo>
                  <a:pt x="239906" y="12336"/>
                </a:moveTo>
                <a:lnTo>
                  <a:pt x="226568" y="25664"/>
                </a:lnTo>
                <a:lnTo>
                  <a:pt x="270908" y="69607"/>
                </a:lnTo>
                <a:lnTo>
                  <a:pt x="284246" y="56280"/>
                </a:lnTo>
                <a:cubicBezTo>
                  <a:pt x="286049" y="54119"/>
                  <a:pt x="287130" y="51237"/>
                  <a:pt x="287130" y="48356"/>
                </a:cubicBezTo>
                <a:cubicBezTo>
                  <a:pt x="287130" y="45114"/>
                  <a:pt x="286049" y="42232"/>
                  <a:pt x="284246" y="40071"/>
                </a:cubicBezTo>
                <a:lnTo>
                  <a:pt x="256128" y="12336"/>
                </a:lnTo>
                <a:cubicBezTo>
                  <a:pt x="251802" y="8014"/>
                  <a:pt x="244592" y="8014"/>
                  <a:pt x="239906" y="12336"/>
                </a:cubicBezTo>
                <a:close/>
                <a:moveTo>
                  <a:pt x="248062" y="0"/>
                </a:moveTo>
                <a:cubicBezTo>
                  <a:pt x="253244" y="0"/>
                  <a:pt x="258471" y="2071"/>
                  <a:pt x="262617" y="6213"/>
                </a:cubicBezTo>
                <a:lnTo>
                  <a:pt x="290374" y="33948"/>
                </a:lnTo>
                <a:cubicBezTo>
                  <a:pt x="294340" y="37550"/>
                  <a:pt x="296503" y="42953"/>
                  <a:pt x="296503" y="48356"/>
                </a:cubicBezTo>
                <a:cubicBezTo>
                  <a:pt x="296503" y="53758"/>
                  <a:pt x="294340" y="58801"/>
                  <a:pt x="290374" y="62763"/>
                </a:cubicBezTo>
                <a:lnTo>
                  <a:pt x="277036" y="75730"/>
                </a:lnTo>
                <a:lnTo>
                  <a:pt x="279560" y="78251"/>
                </a:lnTo>
                <a:cubicBezTo>
                  <a:pt x="281723" y="80412"/>
                  <a:pt x="281723" y="82934"/>
                  <a:pt x="279920" y="84735"/>
                </a:cubicBezTo>
                <a:cubicBezTo>
                  <a:pt x="278839" y="85815"/>
                  <a:pt x="277757" y="86175"/>
                  <a:pt x="276676" y="86175"/>
                </a:cubicBezTo>
                <a:cubicBezTo>
                  <a:pt x="275234" y="86175"/>
                  <a:pt x="274513" y="85815"/>
                  <a:pt x="273431" y="84735"/>
                </a:cubicBezTo>
                <a:lnTo>
                  <a:pt x="270908" y="82213"/>
                </a:lnTo>
                <a:lnTo>
                  <a:pt x="113373" y="239256"/>
                </a:lnTo>
                <a:cubicBezTo>
                  <a:pt x="112652" y="239976"/>
                  <a:pt x="111931" y="240336"/>
                  <a:pt x="111210" y="240697"/>
                </a:cubicBezTo>
                <a:lnTo>
                  <a:pt x="47043" y="254384"/>
                </a:lnTo>
                <a:cubicBezTo>
                  <a:pt x="46683" y="254744"/>
                  <a:pt x="46322" y="254744"/>
                  <a:pt x="45962" y="254744"/>
                </a:cubicBezTo>
                <a:cubicBezTo>
                  <a:pt x="44880" y="254744"/>
                  <a:pt x="43799" y="254024"/>
                  <a:pt x="43078" y="253303"/>
                </a:cubicBezTo>
                <a:cubicBezTo>
                  <a:pt x="41996" y="252223"/>
                  <a:pt x="41275" y="250782"/>
                  <a:pt x="41636" y="249341"/>
                </a:cubicBezTo>
                <a:lnTo>
                  <a:pt x="55334" y="185227"/>
                </a:lnTo>
                <a:cubicBezTo>
                  <a:pt x="55695" y="184507"/>
                  <a:pt x="56055" y="183427"/>
                  <a:pt x="56776" y="183066"/>
                </a:cubicBezTo>
                <a:lnTo>
                  <a:pt x="213950" y="25664"/>
                </a:lnTo>
                <a:lnTo>
                  <a:pt x="211787" y="23142"/>
                </a:lnTo>
                <a:cubicBezTo>
                  <a:pt x="209985" y="21701"/>
                  <a:pt x="209985" y="18820"/>
                  <a:pt x="211787" y="17019"/>
                </a:cubicBezTo>
                <a:cubicBezTo>
                  <a:pt x="213229" y="15218"/>
                  <a:pt x="216474" y="15218"/>
                  <a:pt x="217916" y="17019"/>
                </a:cubicBezTo>
                <a:lnTo>
                  <a:pt x="220439" y="19180"/>
                </a:lnTo>
                <a:lnTo>
                  <a:pt x="233777" y="6213"/>
                </a:lnTo>
                <a:cubicBezTo>
                  <a:pt x="237743" y="2071"/>
                  <a:pt x="242880" y="0"/>
                  <a:pt x="248062" y="0"/>
                </a:cubicBezTo>
                <a:close/>
              </a:path>
            </a:pathLst>
          </a:custGeom>
          <a:solidFill>
            <a:schemeClr val="bg1"/>
          </a:solidFill>
          <a:ln>
            <a:noFill/>
          </a:ln>
          <a:effectLst/>
        </p:spPr>
        <p:txBody>
          <a:bodyPr anchor="ctr"/>
          <a:lstStyle/>
          <a:p>
            <a:endParaRPr lang="en-US" sz="900">
              <a:latin typeface="Arial" panose="020B0604020202020204" pitchFamily="34" charset="0"/>
            </a:endParaRPr>
          </a:p>
        </p:txBody>
      </p:sp>
      <p:pic>
        <p:nvPicPr>
          <p:cNvPr id="5" name="Content Placeholder 6">
            <a:extLst>
              <a:ext uri="{FF2B5EF4-FFF2-40B4-BE49-F238E27FC236}">
                <a16:creationId xmlns:a16="http://schemas.microsoft.com/office/drawing/2014/main" id="{D70D6BBB-E033-68E8-631E-1843F8A2116D}"/>
              </a:ext>
            </a:extLst>
          </p:cNvPr>
          <p:cNvPicPr>
            <a:picLocks noGrp="1" noChangeAspect="1"/>
          </p:cNvPicPr>
          <p:nvPr>
            <p:ph idx="1"/>
          </p:nvPr>
        </p:nvPicPr>
        <p:blipFill>
          <a:blip r:embed="rId3"/>
          <a:stretch>
            <a:fillRect/>
          </a:stretch>
        </p:blipFill>
        <p:spPr>
          <a:xfrm>
            <a:off x="781922" y="1395443"/>
            <a:ext cx="11124058" cy="4581604"/>
          </a:xfrm>
          <a:noFill/>
        </p:spPr>
      </p:pic>
    </p:spTree>
    <p:extLst>
      <p:ext uri="{BB962C8B-B14F-4D97-AF65-F5344CB8AC3E}">
        <p14:creationId xmlns:p14="http://schemas.microsoft.com/office/powerpoint/2010/main" val="157131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8EDBB4-501F-764E-9B95-B9D9A1A30FC0}"/>
              </a:ext>
            </a:extLst>
          </p:cNvPr>
          <p:cNvGrpSpPr/>
          <p:nvPr/>
        </p:nvGrpSpPr>
        <p:grpSpPr>
          <a:xfrm>
            <a:off x="3251108" y="1905802"/>
            <a:ext cx="1620000" cy="4293031"/>
            <a:chOff x="3004773" y="4626207"/>
            <a:chExt cx="1440000" cy="1816466"/>
          </a:xfrm>
        </p:grpSpPr>
        <p:sp>
          <p:nvSpPr>
            <p:cNvPr id="28" name="Shape 61849">
              <a:extLst>
                <a:ext uri="{FF2B5EF4-FFF2-40B4-BE49-F238E27FC236}">
                  <a16:creationId xmlns:a16="http://schemas.microsoft.com/office/drawing/2014/main" id="{0B53EC03-DB06-5C4E-9765-64A7FA51231C}"/>
                </a:ext>
              </a:extLst>
            </p:cNvPr>
            <p:cNvSpPr/>
            <p:nvPr/>
          </p:nvSpPr>
          <p:spPr>
            <a:xfrm>
              <a:off x="3004773" y="4626207"/>
              <a:ext cx="1440000" cy="1816466"/>
            </a:xfrm>
            <a:prstGeom prst="rect">
              <a:avLst/>
            </a:prstGeom>
            <a:solidFill>
              <a:schemeClr val="accent4"/>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99"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 name="TextBox 32">
              <a:extLst>
                <a:ext uri="{FF2B5EF4-FFF2-40B4-BE49-F238E27FC236}">
                  <a16:creationId xmlns:a16="http://schemas.microsoft.com/office/drawing/2014/main" id="{77390F81-D331-7243-8364-61F2688EBE73}"/>
                </a:ext>
              </a:extLst>
            </p:cNvPr>
            <p:cNvSpPr txBox="1"/>
            <p:nvPr/>
          </p:nvSpPr>
          <p:spPr>
            <a:xfrm>
              <a:off x="3094773" y="4725950"/>
              <a:ext cx="1260000" cy="230833"/>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League Spartan" charset="0"/>
                  <a:cs typeface="Arial" panose="020B0604020202020204" pitchFamily="34" charset="0"/>
                </a:rPr>
                <a:t>2</a:t>
              </a:r>
            </a:p>
          </p:txBody>
        </p:sp>
        <p:sp>
          <p:nvSpPr>
            <p:cNvPr id="34" name="Subtitle 2">
              <a:extLst>
                <a:ext uri="{FF2B5EF4-FFF2-40B4-BE49-F238E27FC236}">
                  <a16:creationId xmlns:a16="http://schemas.microsoft.com/office/drawing/2014/main" id="{5ABF04ED-171E-E44D-9135-981545242D1F}"/>
                </a:ext>
              </a:extLst>
            </p:cNvPr>
            <p:cNvSpPr txBox="1">
              <a:spLocks/>
            </p:cNvSpPr>
            <p:nvPr/>
          </p:nvSpPr>
          <p:spPr>
            <a:xfrm>
              <a:off x="3094773" y="4973407"/>
              <a:ext cx="1260000" cy="1334227"/>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Tx/>
                <a:buSzTx/>
                <a:buFont typeface="Arial"/>
                <a:buNone/>
                <a:tabLst/>
                <a:defRPr/>
              </a:pPr>
              <a:endParaRPr lang="en-AU" sz="750" dirty="0">
                <a:solidFill>
                  <a:srgbClr val="000000"/>
                </a:solidFill>
                <a:latin typeface="Arial" panose="020B0604020202020204" pitchFamily="34" charset="0"/>
              </a:endParaRPr>
            </a:p>
            <a:p>
              <a:pPr marL="0" marR="0" lvl="0" indent="0" algn="l" defTabSz="1087636" rtl="0" eaLnBrk="1" fontAlgn="auto" latinLnBrk="0" hangingPunct="1">
                <a:lnSpc>
                  <a:spcPct val="120000"/>
                </a:lnSpc>
                <a:spcBef>
                  <a:spcPct val="20000"/>
                </a:spcBef>
                <a:spcAft>
                  <a:spcPts val="0"/>
                </a:spcAft>
                <a:buClrTx/>
                <a:buSzTx/>
                <a:buFont typeface="Arial"/>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Open Sans Light"/>
                </a:rPr>
                <a:t>How to apply – EOI process and timelines</a:t>
              </a:r>
            </a:p>
          </p:txBody>
        </p:sp>
      </p:grpSp>
      <p:grpSp>
        <p:nvGrpSpPr>
          <p:cNvPr id="4" name="Group 3">
            <a:extLst>
              <a:ext uri="{FF2B5EF4-FFF2-40B4-BE49-F238E27FC236}">
                <a16:creationId xmlns:a16="http://schemas.microsoft.com/office/drawing/2014/main" id="{45E3D9D0-4206-F740-95D4-BB0792F43F41}"/>
              </a:ext>
            </a:extLst>
          </p:cNvPr>
          <p:cNvGrpSpPr/>
          <p:nvPr/>
        </p:nvGrpSpPr>
        <p:grpSpPr>
          <a:xfrm>
            <a:off x="4986841" y="1905802"/>
            <a:ext cx="1620000" cy="4281151"/>
            <a:chOff x="4656000" y="3732574"/>
            <a:chExt cx="1440000" cy="2698219"/>
          </a:xfrm>
        </p:grpSpPr>
        <p:sp>
          <p:nvSpPr>
            <p:cNvPr id="29" name="Shape 61854">
              <a:extLst>
                <a:ext uri="{FF2B5EF4-FFF2-40B4-BE49-F238E27FC236}">
                  <a16:creationId xmlns:a16="http://schemas.microsoft.com/office/drawing/2014/main" id="{89FF467C-375C-8D4F-AC54-CB7E0A394F1F}"/>
                </a:ext>
              </a:extLst>
            </p:cNvPr>
            <p:cNvSpPr/>
            <p:nvPr/>
          </p:nvSpPr>
          <p:spPr>
            <a:xfrm>
              <a:off x="4656000" y="3732574"/>
              <a:ext cx="1440000" cy="2698219"/>
            </a:xfrm>
            <a:prstGeom prst="rect">
              <a:avLst/>
            </a:prstGeom>
            <a:solidFill>
              <a:schemeClr val="accent3"/>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99"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B820144E-AF29-8543-AD4E-066EEC486558}"/>
                </a:ext>
              </a:extLst>
            </p:cNvPr>
            <p:cNvSpPr txBox="1"/>
            <p:nvPr/>
          </p:nvSpPr>
          <p:spPr>
            <a:xfrm>
              <a:off x="4746000" y="3863973"/>
              <a:ext cx="1260000" cy="285505"/>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League Spartan" charset="0"/>
                  <a:cs typeface="Arial" panose="020B0604020202020204" pitchFamily="34" charset="0"/>
                </a:rPr>
                <a:t>3</a:t>
              </a:r>
            </a:p>
          </p:txBody>
        </p:sp>
        <p:sp>
          <p:nvSpPr>
            <p:cNvPr id="42" name="Subtitle 2">
              <a:extLst>
                <a:ext uri="{FF2B5EF4-FFF2-40B4-BE49-F238E27FC236}">
                  <a16:creationId xmlns:a16="http://schemas.microsoft.com/office/drawing/2014/main" id="{DBF59FBA-869F-C148-A170-1476740326FD}"/>
                </a:ext>
              </a:extLst>
            </p:cNvPr>
            <p:cNvSpPr txBox="1">
              <a:spLocks/>
            </p:cNvSpPr>
            <p:nvPr/>
          </p:nvSpPr>
          <p:spPr>
            <a:xfrm>
              <a:off x="4745637" y="4249744"/>
              <a:ext cx="1260727" cy="2046497"/>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Tx/>
                <a:buSzTx/>
                <a:buFont typeface="Arial"/>
                <a:buNone/>
                <a:tabLst/>
                <a:defRPr/>
              </a:pPr>
              <a:endParaRPr lang="en-AU" sz="750" dirty="0">
                <a:solidFill>
                  <a:srgbClr val="FFFFFF"/>
                </a:solidFill>
                <a:latin typeface="Arial" panose="020B0604020202020204" pitchFamily="34" charset="0"/>
              </a:endParaRPr>
            </a:p>
            <a:p>
              <a:pPr marL="0" marR="0" lvl="0" indent="0" algn="l" defTabSz="1087636" rtl="0" eaLnBrk="1" fontAlgn="auto" latinLnBrk="0" hangingPunct="1">
                <a:lnSpc>
                  <a:spcPct val="120000"/>
                </a:lnSpc>
                <a:spcBef>
                  <a:spcPct val="20000"/>
                </a:spcBef>
                <a:spcAft>
                  <a:spcPts val="0"/>
                </a:spcAft>
                <a:buClrTx/>
                <a:buSzTx/>
                <a:buFont typeface="Arial"/>
                <a:buNone/>
                <a:tabLst/>
                <a:defRPr/>
              </a:pPr>
              <a:r>
                <a:rPr lang="en-AU" sz="1400" dirty="0">
                  <a:solidFill>
                    <a:srgbClr val="FFFFFF"/>
                  </a:solidFill>
                  <a:latin typeface="Arial" panose="020B0604020202020204" pitchFamily="34" charset="0"/>
                </a:rPr>
                <a:t>Program delivery streams </a:t>
              </a:r>
            </a:p>
            <a:p>
              <a:pPr marL="285750" marR="0" lvl="0" indent="-285750" algn="l" defTabSz="1087636" rtl="0" eaLnBrk="1" fontAlgn="auto" latinLnBrk="0" hangingPunct="1">
                <a:lnSpc>
                  <a:spcPct val="120000"/>
                </a:lnSpc>
                <a:spcBef>
                  <a:spcPct val="20000"/>
                </a:spcBef>
                <a:spcAft>
                  <a:spcPts val="0"/>
                </a:spcAft>
                <a:buClrTx/>
                <a:buSzTx/>
                <a:buFont typeface="Wingdings" panose="05000000000000000000" pitchFamily="2" charset="2"/>
                <a:buChar char="Ø"/>
                <a:tabLst/>
                <a:defRPr/>
              </a:pPr>
              <a:r>
                <a:rPr kumimoji="0" lang="en-AU" sz="1400" b="0" i="0" u="none" strike="noStrike" kern="1200" cap="none" spc="0" normalizeH="0" baseline="0" noProof="0" dirty="0">
                  <a:ln>
                    <a:noFill/>
                  </a:ln>
                  <a:solidFill>
                    <a:srgbClr val="FFFFFF"/>
                  </a:solidFill>
                  <a:effectLst/>
                  <a:uLnTx/>
                  <a:uFillTx/>
                  <a:latin typeface="Arial" panose="020B0604020202020204" pitchFamily="34" charset="0"/>
                  <a:ea typeface="+mn-ea"/>
                  <a:cs typeface="Open Sans Light"/>
                </a:rPr>
                <a:t>General Pre-accredited</a:t>
              </a:r>
            </a:p>
            <a:p>
              <a:pPr marL="285750" marR="0" lvl="0" indent="-285750" algn="l" defTabSz="1087636" rtl="0" eaLnBrk="1" fontAlgn="auto" latinLnBrk="0" hangingPunct="1">
                <a:lnSpc>
                  <a:spcPct val="120000"/>
                </a:lnSpc>
                <a:spcBef>
                  <a:spcPct val="20000"/>
                </a:spcBef>
                <a:spcAft>
                  <a:spcPts val="0"/>
                </a:spcAft>
                <a:buClrTx/>
                <a:buSzTx/>
                <a:buFont typeface="Wingdings" panose="05000000000000000000" pitchFamily="2" charset="2"/>
                <a:buChar char="Ø"/>
                <a:tabLst/>
                <a:defRPr/>
              </a:pPr>
              <a:r>
                <a:rPr lang="en-AU" sz="1400" dirty="0">
                  <a:solidFill>
                    <a:srgbClr val="FFFFFF"/>
                  </a:solidFill>
                  <a:latin typeface="Arial" panose="020B0604020202020204" pitchFamily="34" charset="0"/>
                </a:rPr>
                <a:t>Additional Digital and </a:t>
              </a:r>
              <a:r>
                <a:rPr lang="en-AU" sz="1400" dirty="0">
                  <a:solidFill>
                    <a:schemeClr val="bg1"/>
                  </a:solidFill>
                  <a:latin typeface="Arial" panose="020B0604020202020204" pitchFamily="34" charset="0"/>
                </a:rPr>
                <a:t>Employability (with a digital component)</a:t>
              </a:r>
            </a:p>
            <a:p>
              <a:pPr marR="0" lvl="0" algn="l" defTabSz="1087636" rtl="0" eaLnBrk="1" fontAlgn="auto" latinLnBrk="0" hangingPunct="1">
                <a:lnSpc>
                  <a:spcPct val="120000"/>
                </a:lnSpc>
                <a:spcBef>
                  <a:spcPct val="20000"/>
                </a:spcBef>
                <a:spcAft>
                  <a:spcPts val="0"/>
                </a:spcAft>
                <a:buClrTx/>
                <a:buSzTx/>
                <a:tabLst/>
                <a:defRPr/>
              </a:pPr>
              <a:r>
                <a:rPr lang="en-AU" sz="1400">
                  <a:solidFill>
                    <a:srgbClr val="FFFFFF"/>
                  </a:solidFill>
                  <a:latin typeface="Arial" panose="020B0604020202020204" pitchFamily="34" charset="0"/>
                </a:rPr>
                <a:t>      Places</a:t>
              </a:r>
              <a:endParaRPr kumimoji="0" lang="en-AU" sz="1400" b="0" i="0" u="none" strike="noStrike" kern="1200" cap="none" spc="0" normalizeH="0" baseline="0" noProof="0" dirty="0">
                <a:ln>
                  <a:noFill/>
                </a:ln>
                <a:solidFill>
                  <a:srgbClr val="FFFFFF"/>
                </a:solidFill>
                <a:effectLst/>
                <a:uLnTx/>
                <a:uFillTx/>
                <a:latin typeface="Arial" panose="020B0604020202020204" pitchFamily="34" charset="0"/>
                <a:ea typeface="+mn-ea"/>
                <a:cs typeface="Open Sans Light"/>
              </a:endParaRPr>
            </a:p>
            <a:p>
              <a:pPr marL="171450" marR="0" lvl="0" indent="-171450" algn="l" defTabSz="1087636" rtl="0" eaLnBrk="1" fontAlgn="auto" latinLnBrk="0" hangingPunct="1">
                <a:lnSpc>
                  <a:spcPct val="120000"/>
                </a:lnSpc>
                <a:spcBef>
                  <a:spcPct val="20000"/>
                </a:spcBef>
                <a:spcAft>
                  <a:spcPts val="0"/>
                </a:spcAft>
                <a:buClrTx/>
                <a:buSzTx/>
                <a:buFont typeface="Arial" panose="020B0604020202020204" pitchFamily="34" charset="0"/>
                <a:buChar char="•"/>
                <a:tabLst/>
                <a:defRPr/>
              </a:pPr>
              <a:endParaRPr kumimoji="0" lang="en-AU" sz="750" b="0" i="0" u="none" strike="noStrike" kern="1200" cap="none" spc="0" normalizeH="0" baseline="0" noProof="0" dirty="0">
                <a:ln>
                  <a:noFill/>
                </a:ln>
                <a:solidFill>
                  <a:srgbClr val="FFFFFF"/>
                </a:solidFill>
                <a:effectLst/>
                <a:uLnTx/>
                <a:uFillTx/>
                <a:latin typeface="Arial" panose="020B0604020202020204" pitchFamily="34" charset="0"/>
                <a:ea typeface="+mn-ea"/>
                <a:cs typeface="Open Sans Light"/>
              </a:endParaRPr>
            </a:p>
            <a:p>
              <a:pPr marL="171450" marR="0" lvl="0" indent="-171450" algn="l" defTabSz="1087636" rtl="0" eaLnBrk="1" fontAlgn="auto" latinLnBrk="0" hangingPunct="1">
                <a:lnSpc>
                  <a:spcPct val="120000"/>
                </a:lnSpc>
                <a:spcBef>
                  <a:spcPct val="20000"/>
                </a:spcBef>
                <a:spcAft>
                  <a:spcPts val="0"/>
                </a:spcAft>
                <a:buClrTx/>
                <a:buSzTx/>
                <a:buFont typeface="Arial" panose="020B0604020202020204" pitchFamily="34" charset="0"/>
                <a:buChar char="•"/>
                <a:tabLst/>
                <a:defRPr/>
              </a:pPr>
              <a:endParaRPr kumimoji="0" lang="en-AU" sz="750" b="0" i="0" u="none" strike="noStrike" kern="1200" cap="none" spc="0" normalizeH="0" baseline="0" noProof="0" dirty="0">
                <a:ln>
                  <a:noFill/>
                </a:ln>
                <a:solidFill>
                  <a:srgbClr val="FFFFFF"/>
                </a:solidFill>
                <a:effectLst/>
                <a:uLnTx/>
                <a:uFillTx/>
                <a:latin typeface="Arial" panose="020B0604020202020204" pitchFamily="34" charset="0"/>
                <a:ea typeface="+mn-ea"/>
                <a:cs typeface="Open Sans Light"/>
              </a:endParaRPr>
            </a:p>
          </p:txBody>
        </p:sp>
      </p:grpSp>
      <p:grpSp>
        <p:nvGrpSpPr>
          <p:cNvPr id="5" name="Group 4">
            <a:extLst>
              <a:ext uri="{FF2B5EF4-FFF2-40B4-BE49-F238E27FC236}">
                <a16:creationId xmlns:a16="http://schemas.microsoft.com/office/drawing/2014/main" id="{7BDFF5FB-2577-2F49-8BDD-798B299C4CC8}"/>
              </a:ext>
            </a:extLst>
          </p:cNvPr>
          <p:cNvGrpSpPr/>
          <p:nvPr/>
        </p:nvGrpSpPr>
        <p:grpSpPr>
          <a:xfrm>
            <a:off x="6722574" y="1914353"/>
            <a:ext cx="1620000" cy="4281151"/>
            <a:chOff x="6345899" y="3441091"/>
            <a:chExt cx="1440000" cy="2998253"/>
          </a:xfrm>
        </p:grpSpPr>
        <p:sp>
          <p:nvSpPr>
            <p:cNvPr id="30" name="Shape 61859">
              <a:extLst>
                <a:ext uri="{FF2B5EF4-FFF2-40B4-BE49-F238E27FC236}">
                  <a16:creationId xmlns:a16="http://schemas.microsoft.com/office/drawing/2014/main" id="{92F1F783-0F17-B248-9FFB-1E1FC1AA32A6}"/>
                </a:ext>
              </a:extLst>
            </p:cNvPr>
            <p:cNvSpPr/>
            <p:nvPr/>
          </p:nvSpPr>
          <p:spPr>
            <a:xfrm>
              <a:off x="6345899" y="3441091"/>
              <a:ext cx="1440000" cy="2998253"/>
            </a:xfrm>
            <a:prstGeom prst="rect">
              <a:avLst/>
            </a:prstGeom>
            <a:solidFill>
              <a:schemeClr val="accent2"/>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99"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071B0486-B8A7-B44B-962A-EAB329930181}"/>
                </a:ext>
              </a:extLst>
            </p:cNvPr>
            <p:cNvSpPr txBox="1"/>
            <p:nvPr/>
          </p:nvSpPr>
          <p:spPr>
            <a:xfrm>
              <a:off x="6435899" y="3572142"/>
              <a:ext cx="1260000" cy="230833"/>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League Spartan" charset="0"/>
                  <a:cs typeface="Arial" panose="020B0604020202020204" pitchFamily="34" charset="0"/>
                </a:rPr>
                <a:t>4</a:t>
              </a:r>
            </a:p>
          </p:txBody>
        </p:sp>
        <p:sp>
          <p:nvSpPr>
            <p:cNvPr id="48" name="Subtitle 2">
              <a:extLst>
                <a:ext uri="{FF2B5EF4-FFF2-40B4-BE49-F238E27FC236}">
                  <a16:creationId xmlns:a16="http://schemas.microsoft.com/office/drawing/2014/main" id="{E4A3EEB8-5B3B-2646-8F72-6B62BF7A72AF}"/>
                </a:ext>
              </a:extLst>
            </p:cNvPr>
            <p:cNvSpPr txBox="1">
              <a:spLocks/>
            </p:cNvSpPr>
            <p:nvPr/>
          </p:nvSpPr>
          <p:spPr>
            <a:xfrm>
              <a:off x="6435899" y="4009780"/>
              <a:ext cx="1260000" cy="2300718"/>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Tx/>
                <a:buSzTx/>
                <a:buFont typeface="Arial"/>
                <a:buNone/>
                <a:tabLst/>
                <a:defRPr/>
              </a:pPr>
              <a:endParaRPr lang="en-AU" sz="750" dirty="0">
                <a:solidFill>
                  <a:srgbClr val="FFFFFF"/>
                </a:solidFill>
                <a:latin typeface="Arial" panose="020B0604020202020204" pitchFamily="34" charset="0"/>
              </a:endParaRPr>
            </a:p>
            <a:p>
              <a:pPr marL="0" marR="0" lvl="0" indent="0" algn="l" defTabSz="1087636" rtl="0" eaLnBrk="1" fontAlgn="auto" latinLnBrk="0" hangingPunct="1">
                <a:lnSpc>
                  <a:spcPct val="120000"/>
                </a:lnSpc>
                <a:spcBef>
                  <a:spcPct val="20000"/>
                </a:spcBef>
                <a:spcAft>
                  <a:spcPts val="0"/>
                </a:spcAft>
                <a:buClrTx/>
                <a:buSzTx/>
                <a:buFont typeface="Arial"/>
                <a:buNone/>
                <a:tabLst/>
                <a:defRPr/>
              </a:pPr>
              <a:r>
                <a:rPr lang="en-AU" sz="1400" dirty="0">
                  <a:solidFill>
                    <a:srgbClr val="FFFFFF"/>
                  </a:solidFill>
                  <a:latin typeface="Arial" panose="020B0604020202020204" pitchFamily="34" charset="0"/>
                </a:rPr>
                <a:t>Reporting and Payments</a:t>
              </a:r>
            </a:p>
            <a:p>
              <a:pPr marL="0" marR="0" lvl="0" indent="0" algn="l" defTabSz="1087636" rtl="0" eaLnBrk="1" fontAlgn="auto" latinLnBrk="0" hangingPunct="1">
                <a:lnSpc>
                  <a:spcPct val="120000"/>
                </a:lnSpc>
                <a:spcBef>
                  <a:spcPct val="20000"/>
                </a:spcBef>
                <a:spcAft>
                  <a:spcPts val="0"/>
                </a:spcAft>
                <a:buClrTx/>
                <a:buSzTx/>
                <a:buFont typeface="Arial"/>
                <a:buNone/>
                <a:tabLst/>
                <a:defRPr/>
              </a:pPr>
              <a:endParaRPr kumimoji="0" lang="en-AU" sz="1400" b="0" i="0" u="none" strike="noStrike" kern="1200" cap="none" spc="0" normalizeH="0" baseline="0" noProof="0" dirty="0">
                <a:ln>
                  <a:noFill/>
                </a:ln>
                <a:solidFill>
                  <a:srgbClr val="FFFFFF"/>
                </a:solidFill>
                <a:effectLst/>
                <a:uLnTx/>
                <a:uFillTx/>
                <a:latin typeface="Arial" panose="020B0604020202020204" pitchFamily="34" charset="0"/>
                <a:ea typeface="+mn-ea"/>
                <a:cs typeface="Open Sans Light"/>
              </a:endParaRPr>
            </a:p>
            <a:p>
              <a:pPr marL="0" marR="0" lvl="0" indent="0" algn="l" defTabSz="1087636" rtl="0" eaLnBrk="1" fontAlgn="auto" latinLnBrk="0" hangingPunct="1">
                <a:lnSpc>
                  <a:spcPct val="120000"/>
                </a:lnSpc>
                <a:spcBef>
                  <a:spcPct val="20000"/>
                </a:spcBef>
                <a:spcAft>
                  <a:spcPts val="0"/>
                </a:spcAft>
                <a:buClrTx/>
                <a:buSzTx/>
                <a:buFont typeface="Arial"/>
                <a:buNone/>
                <a:tabLst/>
                <a:defRPr/>
              </a:pPr>
              <a:r>
                <a:rPr lang="en-AU" sz="1400" dirty="0">
                  <a:solidFill>
                    <a:srgbClr val="FFFFFF"/>
                  </a:solidFill>
                  <a:latin typeface="Arial" panose="020B0604020202020204" pitchFamily="34" charset="0"/>
                </a:rPr>
                <a:t>Resources and Supports</a:t>
              </a:r>
              <a:endParaRPr kumimoji="0" lang="en-AU" sz="1400" b="0" i="0" u="none" strike="noStrike" kern="1200" cap="none" spc="0" normalizeH="0" baseline="0" noProof="0" dirty="0">
                <a:ln>
                  <a:noFill/>
                </a:ln>
                <a:solidFill>
                  <a:srgbClr val="FFFFFF"/>
                </a:solidFill>
                <a:effectLst/>
                <a:uLnTx/>
                <a:uFillTx/>
                <a:latin typeface="Arial" panose="020B0604020202020204" pitchFamily="34" charset="0"/>
                <a:ea typeface="+mn-ea"/>
                <a:cs typeface="Open Sans Light"/>
              </a:endParaRPr>
            </a:p>
          </p:txBody>
        </p:sp>
      </p:grpSp>
      <p:grpSp>
        <p:nvGrpSpPr>
          <p:cNvPr id="6" name="Group 5">
            <a:extLst>
              <a:ext uri="{FF2B5EF4-FFF2-40B4-BE49-F238E27FC236}">
                <a16:creationId xmlns:a16="http://schemas.microsoft.com/office/drawing/2014/main" id="{2B699BD2-BF85-D447-807D-7CCF89AFB59E}"/>
              </a:ext>
            </a:extLst>
          </p:cNvPr>
          <p:cNvGrpSpPr/>
          <p:nvPr/>
        </p:nvGrpSpPr>
        <p:grpSpPr>
          <a:xfrm>
            <a:off x="8458305" y="1914353"/>
            <a:ext cx="1620000" cy="4266894"/>
            <a:chOff x="8035421" y="3104177"/>
            <a:chExt cx="1440000" cy="3320910"/>
          </a:xfrm>
        </p:grpSpPr>
        <p:sp>
          <p:nvSpPr>
            <p:cNvPr id="32" name="Shape 61859">
              <a:extLst>
                <a:ext uri="{FF2B5EF4-FFF2-40B4-BE49-F238E27FC236}">
                  <a16:creationId xmlns:a16="http://schemas.microsoft.com/office/drawing/2014/main" id="{9097121E-2867-3446-BDF3-CBD27EC3487E}"/>
                </a:ext>
              </a:extLst>
            </p:cNvPr>
            <p:cNvSpPr/>
            <p:nvPr/>
          </p:nvSpPr>
          <p:spPr>
            <a:xfrm>
              <a:off x="8035421" y="3104177"/>
              <a:ext cx="1440000" cy="3320910"/>
            </a:xfrm>
            <a:prstGeom prst="rect">
              <a:avLst/>
            </a:prstGeom>
            <a:solidFill>
              <a:schemeClr val="accent1"/>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99"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 name="TextBox 50">
              <a:extLst>
                <a:ext uri="{FF2B5EF4-FFF2-40B4-BE49-F238E27FC236}">
                  <a16:creationId xmlns:a16="http://schemas.microsoft.com/office/drawing/2014/main" id="{244A4E90-7D45-E742-B44A-5D219549B8B4}"/>
                </a:ext>
              </a:extLst>
            </p:cNvPr>
            <p:cNvSpPr txBox="1"/>
            <p:nvPr/>
          </p:nvSpPr>
          <p:spPr>
            <a:xfrm>
              <a:off x="8125421" y="3226823"/>
              <a:ext cx="1260000" cy="276829"/>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League Spartan" charset="0"/>
                  <a:cs typeface="Arial" panose="020B0604020202020204" pitchFamily="34" charset="0"/>
                </a:rPr>
                <a:t>5</a:t>
              </a:r>
            </a:p>
          </p:txBody>
        </p:sp>
        <p:sp>
          <p:nvSpPr>
            <p:cNvPr id="54" name="Subtitle 2">
              <a:extLst>
                <a:ext uri="{FF2B5EF4-FFF2-40B4-BE49-F238E27FC236}">
                  <a16:creationId xmlns:a16="http://schemas.microsoft.com/office/drawing/2014/main" id="{A48E80A0-C4E2-0E48-83BC-F65311479C2C}"/>
                </a:ext>
              </a:extLst>
            </p:cNvPr>
            <p:cNvSpPr txBox="1">
              <a:spLocks/>
            </p:cNvSpPr>
            <p:nvPr/>
          </p:nvSpPr>
          <p:spPr>
            <a:xfrm>
              <a:off x="8125421" y="3807193"/>
              <a:ext cx="1260000" cy="2056982"/>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125"/>
                </a:lnSpc>
                <a:spcBef>
                  <a:spcPct val="20000"/>
                </a:spcBef>
                <a:spcAft>
                  <a:spcPts val="0"/>
                </a:spcAft>
                <a:buClrTx/>
                <a:buSzTx/>
                <a:buFont typeface="Arial"/>
                <a:buNone/>
                <a:tabLst/>
                <a:defRPr/>
              </a:pPr>
              <a:endParaRPr lang="en-AU" sz="750" dirty="0">
                <a:solidFill>
                  <a:srgbClr val="FFFFFF"/>
                </a:solidFill>
                <a:latin typeface="Arial" panose="020B0604020202020204" pitchFamily="34" charset="0"/>
              </a:endParaRPr>
            </a:p>
            <a:p>
              <a:pPr marL="0" marR="0" lvl="0" indent="0" algn="l" defTabSz="1087636" rtl="0" eaLnBrk="1" fontAlgn="auto" latinLnBrk="0" hangingPunct="1">
                <a:lnSpc>
                  <a:spcPts val="1125"/>
                </a:lnSpc>
                <a:spcBef>
                  <a:spcPct val="20000"/>
                </a:spcBef>
                <a:spcAft>
                  <a:spcPts val="0"/>
                </a:spcAft>
                <a:buClrTx/>
                <a:buSzTx/>
                <a:buFont typeface="Arial"/>
                <a:buNone/>
                <a:tabLst/>
                <a:defRPr/>
              </a:pPr>
              <a:r>
                <a:rPr lang="en-AU" sz="1400" dirty="0">
                  <a:solidFill>
                    <a:srgbClr val="FFFFFF"/>
                  </a:solidFill>
                  <a:latin typeface="Arial" panose="020B0604020202020204" pitchFamily="34" charset="0"/>
                </a:rPr>
                <a:t>Next Steps</a:t>
              </a:r>
              <a:endParaRPr kumimoji="0" lang="en-AU" sz="1400" b="0" i="0" u="none" strike="noStrike" kern="1200" cap="none" spc="0" normalizeH="0" baseline="0" noProof="0" dirty="0">
                <a:ln>
                  <a:noFill/>
                </a:ln>
                <a:solidFill>
                  <a:srgbClr val="FFFFFF"/>
                </a:solidFill>
                <a:effectLst/>
                <a:uLnTx/>
                <a:uFillTx/>
                <a:latin typeface="Arial" panose="020B0604020202020204" pitchFamily="34" charset="0"/>
                <a:ea typeface="+mn-ea"/>
                <a:cs typeface="Open Sans Light"/>
              </a:endParaRPr>
            </a:p>
          </p:txBody>
        </p:sp>
      </p:grpSp>
      <p:grpSp>
        <p:nvGrpSpPr>
          <p:cNvPr id="2" name="Group 1">
            <a:extLst>
              <a:ext uri="{FF2B5EF4-FFF2-40B4-BE49-F238E27FC236}">
                <a16:creationId xmlns:a16="http://schemas.microsoft.com/office/drawing/2014/main" id="{5A3443DC-0B7C-304F-8CF8-8E4553C6F7F4}"/>
              </a:ext>
            </a:extLst>
          </p:cNvPr>
          <p:cNvGrpSpPr/>
          <p:nvPr/>
        </p:nvGrpSpPr>
        <p:grpSpPr>
          <a:xfrm>
            <a:off x="1515375" y="1905802"/>
            <a:ext cx="1620000" cy="4293030"/>
            <a:chOff x="1490991" y="5042572"/>
            <a:chExt cx="1440000" cy="1400100"/>
          </a:xfrm>
        </p:grpSpPr>
        <p:sp>
          <p:nvSpPr>
            <p:cNvPr id="26" name="Shape 61839">
              <a:extLst>
                <a:ext uri="{FF2B5EF4-FFF2-40B4-BE49-F238E27FC236}">
                  <a16:creationId xmlns:a16="http://schemas.microsoft.com/office/drawing/2014/main" id="{B5F033A3-7DDF-9F40-BDEA-253F0FE389EA}"/>
                </a:ext>
              </a:extLst>
            </p:cNvPr>
            <p:cNvSpPr/>
            <p:nvPr/>
          </p:nvSpPr>
          <p:spPr>
            <a:xfrm>
              <a:off x="1490991" y="5042572"/>
              <a:ext cx="1440000" cy="1400100"/>
            </a:xfrm>
            <a:prstGeom prst="rect">
              <a:avLst/>
            </a:prstGeom>
            <a:solidFill>
              <a:schemeClr val="tx2"/>
            </a:solidFill>
            <a:ln w="12700" cap="flat">
              <a:noFill/>
              <a:miter lim="400000"/>
            </a:ln>
            <a:effectLst/>
          </p:spPr>
          <p:txBody>
            <a:bodyPr wrap="square" lIns="0" tIns="0" rIns="0" bIns="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99"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9" name="TextBox 58">
              <a:extLst>
                <a:ext uri="{FF2B5EF4-FFF2-40B4-BE49-F238E27FC236}">
                  <a16:creationId xmlns:a16="http://schemas.microsoft.com/office/drawing/2014/main" id="{50B2B255-90E2-AB4A-83F6-37AA081934EE}"/>
                </a:ext>
              </a:extLst>
            </p:cNvPr>
            <p:cNvSpPr txBox="1"/>
            <p:nvPr/>
          </p:nvSpPr>
          <p:spPr>
            <a:xfrm>
              <a:off x="1580991" y="5119452"/>
              <a:ext cx="1260000" cy="177922"/>
            </a:xfrm>
            <a:prstGeom prst="rect">
              <a:avLst/>
            </a:prstGeom>
            <a:noFill/>
          </p:spPr>
          <p:txBody>
            <a:bodyPr wrap="square" lIns="0" tIns="0" rIns="0" bIns="0"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League Spartan" charset="0"/>
                  <a:cs typeface="Arial" panose="020B0604020202020204" pitchFamily="34" charset="0"/>
                </a:rPr>
                <a:t>1</a:t>
              </a:r>
            </a:p>
          </p:txBody>
        </p:sp>
        <p:sp>
          <p:nvSpPr>
            <p:cNvPr id="60" name="Subtitle 2">
              <a:extLst>
                <a:ext uri="{FF2B5EF4-FFF2-40B4-BE49-F238E27FC236}">
                  <a16:creationId xmlns:a16="http://schemas.microsoft.com/office/drawing/2014/main" id="{105DFBB5-3605-9943-BA01-944F2E3E9D1A}"/>
                </a:ext>
              </a:extLst>
            </p:cNvPr>
            <p:cNvSpPr txBox="1">
              <a:spLocks/>
            </p:cNvSpPr>
            <p:nvPr/>
          </p:nvSpPr>
          <p:spPr>
            <a:xfrm>
              <a:off x="1580991" y="5310188"/>
              <a:ext cx="1260000" cy="997446"/>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Tx/>
                <a:buSzTx/>
                <a:buFont typeface="Arial"/>
                <a:buNone/>
                <a:tabLst/>
                <a:defRPr/>
              </a:pPr>
              <a:endParaRPr lang="en-AU" sz="750" dirty="0">
                <a:solidFill>
                  <a:srgbClr val="FFFFFF"/>
                </a:solidFill>
                <a:latin typeface="Arial" panose="020B0604020202020204" pitchFamily="34" charset="0"/>
              </a:endParaRPr>
            </a:p>
            <a:p>
              <a:pPr marL="0" marR="0" lvl="0" indent="0" algn="l" defTabSz="1087636" rtl="0" eaLnBrk="1" fontAlgn="auto" latinLnBrk="0" hangingPunct="1">
                <a:lnSpc>
                  <a:spcPct val="120000"/>
                </a:lnSpc>
                <a:spcBef>
                  <a:spcPct val="20000"/>
                </a:spcBef>
                <a:spcAft>
                  <a:spcPts val="0"/>
                </a:spcAft>
                <a:buClrTx/>
                <a:buSzTx/>
                <a:buFont typeface="Arial"/>
                <a:buNone/>
                <a:tabLst/>
                <a:defRPr/>
              </a:pPr>
              <a:r>
                <a:rPr lang="en-AU" sz="1400" dirty="0">
                  <a:solidFill>
                    <a:srgbClr val="FFFFFF"/>
                  </a:solidFill>
                  <a:latin typeface="Arial" panose="020B0604020202020204" pitchFamily="34" charset="0"/>
                </a:rPr>
                <a:t>Overview</a:t>
              </a:r>
            </a:p>
            <a:p>
              <a:pPr marL="0" marR="0" lvl="0" indent="0" algn="l" defTabSz="1087636" rtl="0" eaLnBrk="1" fontAlgn="auto" latinLnBrk="0" hangingPunct="1">
                <a:lnSpc>
                  <a:spcPct val="120000"/>
                </a:lnSpc>
                <a:spcBef>
                  <a:spcPct val="20000"/>
                </a:spcBef>
                <a:spcAft>
                  <a:spcPts val="0"/>
                </a:spcAft>
                <a:buClrTx/>
                <a:buSzTx/>
                <a:buFont typeface="Arial"/>
                <a:buNone/>
                <a:tabLst/>
                <a:defRPr/>
              </a:pPr>
              <a:endParaRPr lang="en-AU" sz="1400" dirty="0">
                <a:solidFill>
                  <a:srgbClr val="FFFFFF"/>
                </a:solidFill>
                <a:latin typeface="Arial" panose="020B0604020202020204" pitchFamily="34" charset="0"/>
              </a:endParaRPr>
            </a:p>
            <a:p>
              <a:pPr marL="0" marR="0" lvl="0" indent="0" algn="l" defTabSz="1087636" rtl="0" eaLnBrk="1" fontAlgn="auto" latinLnBrk="0" hangingPunct="1">
                <a:lnSpc>
                  <a:spcPct val="120000"/>
                </a:lnSpc>
                <a:spcBef>
                  <a:spcPct val="20000"/>
                </a:spcBef>
                <a:spcAft>
                  <a:spcPts val="0"/>
                </a:spcAft>
                <a:buClrTx/>
                <a:buSzTx/>
                <a:buFont typeface="Arial"/>
                <a:buNone/>
                <a:tabLst/>
                <a:defRPr/>
              </a:pPr>
              <a:r>
                <a:rPr lang="en-AU" sz="1400" dirty="0">
                  <a:solidFill>
                    <a:srgbClr val="FFFFFF"/>
                  </a:solidFill>
                  <a:latin typeface="Arial" panose="020B0604020202020204" pitchFamily="34" charset="0"/>
                </a:rPr>
                <a:t>Roles and Priorities</a:t>
              </a:r>
            </a:p>
            <a:p>
              <a:pPr marL="0" marR="0" lvl="0" indent="0" algn="l" defTabSz="1087636" rtl="0" eaLnBrk="1" fontAlgn="auto" latinLnBrk="0" hangingPunct="1">
                <a:lnSpc>
                  <a:spcPct val="120000"/>
                </a:lnSpc>
                <a:spcBef>
                  <a:spcPct val="20000"/>
                </a:spcBef>
                <a:spcAft>
                  <a:spcPts val="0"/>
                </a:spcAft>
                <a:buClrTx/>
                <a:buSzTx/>
                <a:buFont typeface="Arial"/>
                <a:buNone/>
                <a:tabLst/>
                <a:defRPr/>
              </a:pPr>
              <a:endParaRPr lang="en-AU" sz="1400" dirty="0">
                <a:solidFill>
                  <a:srgbClr val="FFFFFF"/>
                </a:solidFill>
                <a:latin typeface="Arial" panose="020B0604020202020204" pitchFamily="34" charset="0"/>
              </a:endParaRPr>
            </a:p>
            <a:p>
              <a:pPr marL="0" marR="0" lvl="0" indent="0" algn="l" defTabSz="1087636" rtl="0" eaLnBrk="1" fontAlgn="auto" latinLnBrk="0" hangingPunct="1">
                <a:lnSpc>
                  <a:spcPct val="120000"/>
                </a:lnSpc>
                <a:spcBef>
                  <a:spcPct val="20000"/>
                </a:spcBef>
                <a:spcAft>
                  <a:spcPts val="0"/>
                </a:spcAft>
                <a:buClrTx/>
                <a:buSzTx/>
                <a:buFont typeface="Arial"/>
                <a:buNone/>
                <a:tabLst/>
                <a:defRPr/>
              </a:pPr>
              <a:r>
                <a:rPr lang="en-AU" sz="1400" dirty="0">
                  <a:solidFill>
                    <a:srgbClr val="FFFFFF"/>
                  </a:solidFill>
                  <a:latin typeface="Arial" panose="020B0604020202020204" pitchFamily="34" charset="0"/>
                </a:rPr>
                <a:t>Purpose of ACFE Training Delivery</a:t>
              </a:r>
            </a:p>
            <a:p>
              <a:pPr marL="0" marR="0" lvl="0" indent="0" algn="l" defTabSz="1087636" rtl="0" eaLnBrk="1" fontAlgn="auto" latinLnBrk="0" hangingPunct="1">
                <a:lnSpc>
                  <a:spcPct val="120000"/>
                </a:lnSpc>
                <a:spcBef>
                  <a:spcPct val="20000"/>
                </a:spcBef>
                <a:spcAft>
                  <a:spcPts val="0"/>
                </a:spcAft>
                <a:buClrTx/>
                <a:buSzTx/>
                <a:buFont typeface="Arial"/>
                <a:buNone/>
                <a:tabLst/>
                <a:defRPr/>
              </a:pPr>
              <a:endParaRPr lang="en-AU" sz="750" dirty="0">
                <a:solidFill>
                  <a:srgbClr val="FFFFFF"/>
                </a:solidFill>
                <a:latin typeface="Arial" panose="020B0604020202020204" pitchFamily="34" charset="0"/>
              </a:endParaRPr>
            </a:p>
            <a:p>
              <a:pPr marL="0" marR="0" lvl="0" indent="0" algn="l" defTabSz="1087636" rtl="0" eaLnBrk="1" fontAlgn="auto" latinLnBrk="0" hangingPunct="1">
                <a:lnSpc>
                  <a:spcPct val="120000"/>
                </a:lnSpc>
                <a:spcBef>
                  <a:spcPct val="20000"/>
                </a:spcBef>
                <a:spcAft>
                  <a:spcPts val="0"/>
                </a:spcAft>
                <a:buClrTx/>
                <a:buSzTx/>
                <a:buFont typeface="Arial"/>
                <a:buNone/>
                <a:tabLst/>
                <a:defRPr/>
              </a:pPr>
              <a:endParaRPr lang="en-AU" sz="750" dirty="0">
                <a:solidFill>
                  <a:srgbClr val="FFFFFF"/>
                </a:solidFill>
                <a:latin typeface="Arial" panose="020B0604020202020204" pitchFamily="34" charset="0"/>
              </a:endParaRPr>
            </a:p>
          </p:txBody>
        </p:sp>
      </p:grpSp>
      <p:sp>
        <p:nvSpPr>
          <p:cNvPr id="7" name="Title 6">
            <a:extLst>
              <a:ext uri="{FF2B5EF4-FFF2-40B4-BE49-F238E27FC236}">
                <a16:creationId xmlns:a16="http://schemas.microsoft.com/office/drawing/2014/main" id="{40AD69F1-7192-3945-A310-8E5306E019D6}"/>
              </a:ext>
            </a:extLst>
          </p:cNvPr>
          <p:cNvSpPr>
            <a:spLocks noGrp="1"/>
          </p:cNvSpPr>
          <p:nvPr>
            <p:ph type="title"/>
          </p:nvPr>
        </p:nvSpPr>
        <p:spPr>
          <a:xfrm>
            <a:off x="864000" y="824926"/>
            <a:ext cx="10426300" cy="921788"/>
          </a:xfrm>
        </p:spPr>
        <p:txBody>
          <a:bodyPr/>
          <a:lstStyle/>
          <a:p>
            <a:r>
              <a:rPr lang="en-US" dirty="0"/>
              <a:t>INCLUDED IN TODAY’S SESSION</a:t>
            </a:r>
            <a:endParaRPr lang="en-AU" dirty="0"/>
          </a:p>
        </p:txBody>
      </p:sp>
      <p:sp>
        <p:nvSpPr>
          <p:cNvPr id="9" name="Slide Number Placeholder 8">
            <a:extLst>
              <a:ext uri="{FF2B5EF4-FFF2-40B4-BE49-F238E27FC236}">
                <a16:creationId xmlns:a16="http://schemas.microsoft.com/office/drawing/2014/main" id="{5D6AD702-7489-4649-8100-2F7C8325FC6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F38EA1-A2B3-734E-8FE4-2A14DB32A8FE}"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013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46ADA9-BFDA-B54D-A08D-B963519A21F3}"/>
              </a:ext>
            </a:extLst>
          </p:cNvPr>
          <p:cNvSpPr>
            <a:spLocks noGrp="1"/>
          </p:cNvSpPr>
          <p:nvPr>
            <p:ph idx="1"/>
          </p:nvPr>
        </p:nvSpPr>
        <p:spPr>
          <a:xfrm>
            <a:off x="863998" y="1125386"/>
            <a:ext cx="8699452" cy="5292192"/>
          </a:xfrm>
        </p:spPr>
        <p:txBody>
          <a:bodyPr/>
          <a:lstStyle/>
          <a:p>
            <a:pPr>
              <a:lnSpc>
                <a:spcPct val="120000"/>
              </a:lnSpc>
              <a:spcBef>
                <a:spcPts val="0"/>
              </a:spcBef>
            </a:pPr>
            <a:r>
              <a:rPr lang="en-AU" sz="1700" dirty="0">
                <a:effectLst/>
                <a:latin typeface="+mn-lt"/>
                <a:ea typeface="Times New Roman" panose="02020603050405020304" pitchFamily="18" charset="0"/>
                <a:cs typeface="Calibri" panose="020F0502020204030204" pitchFamily="34" charset="0"/>
              </a:rPr>
              <a:t>To submit your EOI, complete and submit a draft Delivery Plan EOI which clearly indicates the total number of SCH in each training delivery program stream </a:t>
            </a:r>
            <a:r>
              <a:rPr lang="en-AU" sz="1700" dirty="0">
                <a:latin typeface="+mn-lt"/>
              </a:rPr>
              <a:t>(</a:t>
            </a:r>
            <a:r>
              <a:rPr lang="en-AU" sz="1700" dirty="0">
                <a:effectLst/>
                <a:latin typeface="+mn-lt"/>
                <a:ea typeface="Times New Roman" panose="02020603050405020304" pitchFamily="18" charset="0"/>
              </a:rPr>
              <a:t>General Pre-accredited and </a:t>
            </a:r>
            <a:r>
              <a:rPr lang="en-AU" sz="1700" dirty="0">
                <a:latin typeface="+mn-lt"/>
              </a:rPr>
              <a:t>Additional Digital and Employability Places</a:t>
            </a:r>
            <a:r>
              <a:rPr lang="en-AU" sz="1700" dirty="0">
                <a:effectLst/>
                <a:latin typeface="+mn-lt"/>
                <a:ea typeface="Times New Roman" panose="02020603050405020304" pitchFamily="18" charset="0"/>
              </a:rPr>
              <a:t>)</a:t>
            </a:r>
            <a:r>
              <a:rPr lang="en-AU" sz="1700" dirty="0">
                <a:effectLst/>
                <a:latin typeface="+mn-lt"/>
                <a:ea typeface="Times New Roman" panose="02020603050405020304" pitchFamily="18" charset="0"/>
                <a:cs typeface="Arial" panose="020B0604020202020204" pitchFamily="34" charset="0"/>
              </a:rPr>
              <a:t> </a:t>
            </a:r>
            <a:r>
              <a:rPr lang="en-AU" sz="1700" dirty="0">
                <a:effectLst/>
                <a:latin typeface="+mn-lt"/>
                <a:ea typeface="Times New Roman" panose="02020603050405020304" pitchFamily="18" charset="0"/>
                <a:cs typeface="Calibri" panose="020F0502020204030204" pitchFamily="34" charset="0"/>
              </a:rPr>
              <a:t>by LGA, that you are requesting.</a:t>
            </a:r>
          </a:p>
          <a:p>
            <a:r>
              <a:rPr lang="en-AU" sz="1700" dirty="0">
                <a:latin typeface="+mn-lt"/>
                <a:ea typeface="Times New Roman" panose="02020603050405020304" pitchFamily="18" charset="0"/>
                <a:cs typeface="Calibri" panose="020F0502020204030204" pitchFamily="34" charset="0"/>
              </a:rPr>
              <a:t>Complete tab 3 (General Pre-accredited Delivery Plan Worksheet) and/or tab 4 (</a:t>
            </a:r>
            <a:r>
              <a:rPr lang="en-AU" sz="1700" dirty="0">
                <a:latin typeface="+mn-lt"/>
              </a:rPr>
              <a:t>Additional Digital and Employability Places </a:t>
            </a:r>
            <a:r>
              <a:rPr lang="en-AU" sz="1700" dirty="0">
                <a:latin typeface="+mn-lt"/>
                <a:ea typeface="Times New Roman" panose="02020603050405020304" pitchFamily="18" charset="0"/>
                <a:cs typeface="Calibri" panose="020F0502020204030204" pitchFamily="34" charset="0"/>
              </a:rPr>
              <a:t>Delivery Plan Worksheet) as appropriate, with your proposed modules. </a:t>
            </a:r>
            <a:r>
              <a:rPr lang="en-AU" sz="1700" i="1" dirty="0">
                <a:effectLst/>
                <a:latin typeface="+mn-lt"/>
                <a:ea typeface="Times New Roman" panose="02020603050405020304" pitchFamily="18" charset="0"/>
                <a:cs typeface="Arial" panose="020B0604020202020204" pitchFamily="34" charset="0"/>
              </a:rPr>
              <a:t>These figures will be automatically generated on the Summary tab (2) as you complete the two Worksheets. Please complete your organisation details in the Summary tab.</a:t>
            </a:r>
          </a:p>
          <a:p>
            <a:r>
              <a:rPr lang="en-AU" sz="1700" dirty="0">
                <a:latin typeface="+mn-lt"/>
                <a:ea typeface="Times New Roman" panose="02020603050405020304" pitchFamily="18" charset="0"/>
                <a:cs typeface="Calibri" panose="020F0502020204030204" pitchFamily="34" charset="0"/>
              </a:rPr>
              <a:t>While f</a:t>
            </a:r>
            <a:r>
              <a:rPr lang="en-AU" sz="1700" dirty="0">
                <a:effectLst/>
                <a:latin typeface="+mn-lt"/>
                <a:ea typeface="Times New Roman" panose="02020603050405020304" pitchFamily="18" charset="0"/>
                <a:cs typeface="Calibri" panose="020F0502020204030204" pitchFamily="34" charset="0"/>
              </a:rPr>
              <a:t>inal details of individual modules are not required until a later date, we do need a final request of SCH by program stream and LGA by </a:t>
            </a:r>
            <a:r>
              <a:rPr lang="en-AU" sz="1700" b="1" dirty="0">
                <a:effectLst/>
                <a:latin typeface="+mn-lt"/>
                <a:ea typeface="Times New Roman" panose="02020603050405020304" pitchFamily="18" charset="0"/>
                <a:cs typeface="Calibri" panose="020F0502020204030204" pitchFamily="34" charset="0"/>
              </a:rPr>
              <a:t>15 September 2023</a:t>
            </a:r>
            <a:r>
              <a:rPr lang="en-AU" sz="1700" dirty="0">
                <a:effectLst/>
                <a:latin typeface="+mn-lt"/>
                <a:ea typeface="Times New Roman" panose="02020603050405020304" pitchFamily="18" charset="0"/>
                <a:cs typeface="Calibri" panose="020F0502020204030204" pitchFamily="34" charset="0"/>
              </a:rPr>
              <a:t>. Submit by email to </a:t>
            </a:r>
            <a:r>
              <a:rPr lang="en-AU" sz="1700" dirty="0">
                <a:effectLst/>
                <a:latin typeface="+mn-lt"/>
                <a:ea typeface="Times New Roman" panose="02020603050405020304" pitchFamily="18" charset="0"/>
                <a:cs typeface="Calibri" panose="020F0502020204030204" pitchFamily="34" charset="0"/>
                <a:hlinkClick r:id="rId3"/>
              </a:rPr>
              <a:t>training.participation@education.vic.gov.au</a:t>
            </a:r>
            <a:r>
              <a:rPr lang="en-AU" sz="1700" dirty="0">
                <a:effectLst/>
                <a:latin typeface="+mn-lt"/>
                <a:ea typeface="Times New Roman" panose="02020603050405020304" pitchFamily="18" charset="0"/>
                <a:cs typeface="Calibri" panose="020F0502020204030204" pitchFamily="34" charset="0"/>
              </a:rPr>
              <a:t> </a:t>
            </a:r>
          </a:p>
          <a:p>
            <a:r>
              <a:rPr lang="en-AU" sz="1700" dirty="0">
                <a:effectLst/>
                <a:latin typeface="+mn-lt"/>
                <a:ea typeface="Times New Roman" panose="02020603050405020304" pitchFamily="18" charset="0"/>
                <a:cs typeface="Calibri" panose="020F0502020204030204" pitchFamily="34" charset="0"/>
              </a:rPr>
              <a:t>You will then be able to continue to modify how these hours are allocated by individual module on your Delivery Plan Worksheet(s).</a:t>
            </a:r>
          </a:p>
          <a:p>
            <a:r>
              <a:rPr lang="en-US" sz="1700" dirty="0">
                <a:latin typeface="+mn-lt"/>
                <a:ea typeface="Times New Roman" panose="02020603050405020304" pitchFamily="18" charset="0"/>
                <a:cs typeface="Calibri" panose="020F0502020204030204" pitchFamily="34" charset="0"/>
              </a:rPr>
              <a:t>Your proposed Delivery Plan will be considered for its alignment with the </a:t>
            </a:r>
            <a:r>
              <a:rPr lang="en-US" sz="1700" b="1" dirty="0">
                <a:latin typeface="+mn-lt"/>
                <a:ea typeface="Times New Roman" panose="02020603050405020304" pitchFamily="18" charset="0"/>
                <a:cs typeface="Calibri" panose="020F0502020204030204" pitchFamily="34" charset="0"/>
              </a:rPr>
              <a:t>ACFE Board Strategy 2020-25</a:t>
            </a:r>
            <a:r>
              <a:rPr lang="en-US" sz="1700" dirty="0">
                <a:latin typeface="+mn-lt"/>
                <a:ea typeface="Times New Roman" panose="02020603050405020304" pitchFamily="18" charset="0"/>
                <a:cs typeface="Calibri" panose="020F0502020204030204" pitchFamily="34" charset="0"/>
              </a:rPr>
              <a:t>, the intent, content and </a:t>
            </a:r>
            <a:r>
              <a:rPr lang="en-US" sz="1700" b="1" dirty="0">
                <a:latin typeface="+mn-lt"/>
                <a:ea typeface="Times New Roman" panose="02020603050405020304" pitchFamily="18" charset="0"/>
                <a:cs typeface="Calibri" panose="020F0502020204030204" pitchFamily="34" charset="0"/>
              </a:rPr>
              <a:t>quality</a:t>
            </a:r>
            <a:r>
              <a:rPr lang="en-US" sz="1700" dirty="0">
                <a:latin typeface="+mn-lt"/>
                <a:ea typeface="Times New Roman" panose="02020603050405020304" pitchFamily="18" charset="0"/>
                <a:cs typeface="Calibri" panose="020F0502020204030204" pitchFamily="34" charset="0"/>
              </a:rPr>
              <a:t> of proposed courses and the </a:t>
            </a:r>
            <a:r>
              <a:rPr lang="en-US" sz="1700" b="1" dirty="0">
                <a:latin typeface="+mn-lt"/>
                <a:ea typeface="Times New Roman" panose="02020603050405020304" pitchFamily="18" charset="0"/>
                <a:cs typeface="Calibri" panose="020F0502020204030204" pitchFamily="34" charset="0"/>
              </a:rPr>
              <a:t>demand</a:t>
            </a:r>
            <a:r>
              <a:rPr lang="en-US" sz="1700" dirty="0">
                <a:latin typeface="+mn-lt"/>
                <a:ea typeface="Times New Roman" panose="02020603050405020304" pitchFamily="18" charset="0"/>
                <a:cs typeface="Calibri" panose="020F0502020204030204" pitchFamily="34" charset="0"/>
              </a:rPr>
              <a:t> for training in each LGA.</a:t>
            </a:r>
          </a:p>
          <a:p>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p>
            <a:endParaRPr lang="en-AU" sz="1800" dirty="0">
              <a:effectLst/>
              <a:latin typeface="Calibri Light" panose="020F0302020204030204" pitchFamily="34" charset="0"/>
              <a:ea typeface="Times New Roman" panose="02020603050405020304" pitchFamily="18" charset="0"/>
              <a:cs typeface="Arial" panose="020B0604020202020204" pitchFamily="34" charset="0"/>
            </a:endParaRPr>
          </a:p>
          <a:p>
            <a:endParaRPr lang="en-AU" dirty="0"/>
          </a:p>
        </p:txBody>
      </p:sp>
      <p:sp>
        <p:nvSpPr>
          <p:cNvPr id="3" name="Title 2">
            <a:extLst>
              <a:ext uri="{FF2B5EF4-FFF2-40B4-BE49-F238E27FC236}">
                <a16:creationId xmlns:a16="http://schemas.microsoft.com/office/drawing/2014/main" id="{B6C8D45A-295A-C84D-B017-196DF47A5B60}"/>
              </a:ext>
            </a:extLst>
          </p:cNvPr>
          <p:cNvSpPr>
            <a:spLocks noGrp="1"/>
          </p:cNvSpPr>
          <p:nvPr>
            <p:ph type="title"/>
          </p:nvPr>
        </p:nvSpPr>
        <p:spPr>
          <a:xfrm>
            <a:off x="863999" y="526543"/>
            <a:ext cx="8787408" cy="598844"/>
          </a:xfrm>
        </p:spPr>
        <p:txBody>
          <a:bodyPr/>
          <a:lstStyle/>
          <a:p>
            <a:r>
              <a:rPr lang="en-AU" dirty="0"/>
              <a:t>HOW TO SUBMIT AN EXPRESSION OF INTEREST</a:t>
            </a:r>
          </a:p>
        </p:txBody>
      </p:sp>
      <p:sp>
        <p:nvSpPr>
          <p:cNvPr id="4" name="Slide Number Placeholder 3">
            <a:extLst>
              <a:ext uri="{FF2B5EF4-FFF2-40B4-BE49-F238E27FC236}">
                <a16:creationId xmlns:a16="http://schemas.microsoft.com/office/drawing/2014/main" id="{74BE127E-94BF-944A-91F5-BFB6645E075D}"/>
              </a:ext>
            </a:extLst>
          </p:cNvPr>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F38EA1-A2B3-734E-8FE4-2A14DB32A8FE}"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11" name="Graphic 10">
            <a:extLst>
              <a:ext uri="{FF2B5EF4-FFF2-40B4-BE49-F238E27FC236}">
                <a16:creationId xmlns:a16="http://schemas.microsoft.com/office/drawing/2014/main" id="{176C414D-C01C-818E-EA74-4B617FA7E6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51408" y="207090"/>
            <a:ext cx="2061480" cy="2561232"/>
          </a:xfrm>
          <a:prstGeom prst="rect">
            <a:avLst/>
          </a:prstGeom>
        </p:spPr>
      </p:pic>
    </p:spTree>
    <p:extLst>
      <p:ext uri="{BB962C8B-B14F-4D97-AF65-F5344CB8AC3E}">
        <p14:creationId xmlns:p14="http://schemas.microsoft.com/office/powerpoint/2010/main" val="290497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8E09AB-C84C-A947-97AB-37406DF3353F}"/>
              </a:ext>
            </a:extLst>
          </p:cNvPr>
          <p:cNvSpPr>
            <a:spLocks noGrp="1"/>
          </p:cNvSpPr>
          <p:nvPr>
            <p:ph idx="1"/>
          </p:nvPr>
        </p:nvSpPr>
        <p:spPr>
          <a:xfrm>
            <a:off x="864000" y="1354590"/>
            <a:ext cx="5754914" cy="5012588"/>
          </a:xfrm>
        </p:spPr>
        <p:txBody>
          <a:bodyPr/>
          <a:lstStyle/>
          <a:p>
            <a:pPr marL="0" marR="0" lvl="0" indent="0" algn="l" defTabSz="914400" rtl="0" eaLnBrk="1" fontAlgn="auto" latinLnBrk="0" hangingPunct="1">
              <a:lnSpc>
                <a:spcPct val="107000"/>
              </a:lnSpc>
              <a:spcBef>
                <a:spcPts val="1000"/>
              </a:spcBef>
              <a:buClrTx/>
              <a:buSzTx/>
              <a:buFont typeface="Arial" panose="020B0604020202020204" pitchFamily="34" charset="0"/>
              <a:buNone/>
              <a:tabLst/>
              <a:defRPr/>
            </a:pPr>
            <a:r>
              <a:rPr lang="en-AU" b="1" dirty="0"/>
              <a:t>Where can I find more information or get help?</a:t>
            </a:r>
          </a:p>
          <a:p>
            <a:pPr lvl="1">
              <a:spcBef>
                <a:spcPts val="0"/>
              </a:spcBef>
              <a:spcAft>
                <a:spcPts val="1000"/>
              </a:spcAft>
            </a:pPr>
            <a:r>
              <a:rPr lang="en-US" sz="1600" dirty="0">
                <a:latin typeface="+mn-lt"/>
              </a:rPr>
              <a:t>Guidance </a:t>
            </a:r>
            <a:r>
              <a:rPr lang="en-AU" sz="1600" dirty="0">
                <a:latin typeface="+mn-lt"/>
              </a:rPr>
              <a:t>instructions are included in the Delivery Plan template at tab 1.</a:t>
            </a:r>
          </a:p>
          <a:p>
            <a:pPr lvl="1">
              <a:spcBef>
                <a:spcPts val="0"/>
              </a:spcBef>
              <a:spcAft>
                <a:spcPts val="1000"/>
              </a:spcAft>
            </a:pPr>
            <a:r>
              <a:rPr lang="en-AU" sz="1600" dirty="0">
                <a:latin typeface="+mn-lt"/>
              </a:rPr>
              <a:t>2024 ACFE Training Delivery Guidelines.</a:t>
            </a:r>
          </a:p>
          <a:p>
            <a:pPr lvl="1">
              <a:spcBef>
                <a:spcPts val="0"/>
              </a:spcBef>
              <a:spcAft>
                <a:spcPts val="1000"/>
              </a:spcAft>
            </a:pPr>
            <a:r>
              <a:rPr lang="en-AU" sz="1600" dirty="0">
                <a:latin typeface="+mn-lt"/>
              </a:rPr>
              <a:t>More information on the 2024 Delivery Plan template will be provided at the Regional Forums that are being prepared for September 2023.</a:t>
            </a:r>
          </a:p>
          <a:p>
            <a:pPr lvl="1">
              <a:spcBef>
                <a:spcPts val="0"/>
              </a:spcBef>
              <a:spcAft>
                <a:spcPts val="1000"/>
              </a:spcAft>
            </a:pPr>
            <a:r>
              <a:rPr lang="en-AU" sz="1600" dirty="0">
                <a:latin typeface="+mn-lt"/>
              </a:rPr>
              <a:t>The Delivery Plan template will be on the Learn Local website at: </a:t>
            </a:r>
            <a:r>
              <a:rPr lang="en-AU" sz="1600" dirty="0">
                <a:latin typeface="+mn-lt"/>
                <a:hlinkClick r:id="rId2">
                  <a:extLst>
                    <a:ext uri="{A12FA001-AC4F-418D-AE19-62706E023703}">
                      <ahyp:hlinkClr xmlns:ahyp="http://schemas.microsoft.com/office/drawing/2018/hyperlinkcolor" val="tx"/>
                    </a:ext>
                  </a:extLst>
                </a:hlinkClick>
              </a:rPr>
              <a:t>http://www.vic.gov.au/pre-accredited-training-and-programs</a:t>
            </a:r>
            <a:r>
              <a:rPr lang="en-AU" sz="1600" dirty="0">
                <a:latin typeface="+mn-lt"/>
              </a:rPr>
              <a:t>.</a:t>
            </a:r>
          </a:p>
          <a:p>
            <a:pPr lvl="1">
              <a:spcBef>
                <a:spcPts val="0"/>
              </a:spcBef>
              <a:spcAft>
                <a:spcPts val="1000"/>
              </a:spcAft>
            </a:pPr>
            <a:r>
              <a:rPr lang="en-AU" sz="1600" dirty="0">
                <a:latin typeface="+mn-lt"/>
              </a:rPr>
              <a:t>Contact your regional office.</a:t>
            </a:r>
          </a:p>
          <a:p>
            <a:pPr marL="630000" lvl="1" indent="0">
              <a:spcBef>
                <a:spcPts val="0"/>
              </a:spcBef>
              <a:spcAft>
                <a:spcPts val="600"/>
              </a:spcAft>
              <a:buNone/>
            </a:pPr>
            <a:endParaRPr kumimoji="0" lang="en-AU" sz="1600" b="0" i="0" u="none" strike="noStrike" kern="1200" cap="none" spc="-10" normalizeH="0" baseline="0" noProof="0" dirty="0">
              <a:ln>
                <a:noFill/>
              </a:ln>
              <a:solidFill>
                <a:srgbClr val="004EA8"/>
              </a:solidFill>
              <a:effectLst/>
              <a:uLnTx/>
              <a:uFillTx/>
              <a:latin typeface="+mn-lt"/>
              <a:cs typeface="Calibri" panose="020F0502020204030204" pitchFamily="34" charset="0"/>
            </a:endParaRPr>
          </a:p>
          <a:p>
            <a:pPr lvl="1"/>
            <a:endParaRPr lang="en-US" dirty="0"/>
          </a:p>
          <a:p>
            <a:endParaRPr lang="en-AU" dirty="0"/>
          </a:p>
        </p:txBody>
      </p:sp>
      <p:sp>
        <p:nvSpPr>
          <p:cNvPr id="3" name="Title 2">
            <a:extLst>
              <a:ext uri="{FF2B5EF4-FFF2-40B4-BE49-F238E27FC236}">
                <a16:creationId xmlns:a16="http://schemas.microsoft.com/office/drawing/2014/main" id="{BDE852B4-FCF9-FF42-A71A-0D5D48AFE362}"/>
              </a:ext>
            </a:extLst>
          </p:cNvPr>
          <p:cNvSpPr>
            <a:spLocks noGrp="1"/>
          </p:cNvSpPr>
          <p:nvPr>
            <p:ph type="title"/>
          </p:nvPr>
        </p:nvSpPr>
        <p:spPr>
          <a:xfrm>
            <a:off x="864000" y="644330"/>
            <a:ext cx="6959200" cy="710260"/>
          </a:xfrm>
        </p:spPr>
        <p:txBody>
          <a:bodyPr/>
          <a:lstStyle/>
          <a:p>
            <a:r>
              <a:rPr lang="en-US" dirty="0"/>
              <a:t>DELIVERY PLAN ASSISTANCE</a:t>
            </a:r>
            <a:endParaRPr lang="en-AU" dirty="0"/>
          </a:p>
        </p:txBody>
      </p:sp>
      <p:pic>
        <p:nvPicPr>
          <p:cNvPr id="9" name="Picture Placeholder 8">
            <a:extLst>
              <a:ext uri="{FF2B5EF4-FFF2-40B4-BE49-F238E27FC236}">
                <a16:creationId xmlns:a16="http://schemas.microsoft.com/office/drawing/2014/main" id="{250E139C-E6FA-99A0-4989-54E400D27DA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5" t="8478" r="20623" b="5860"/>
          <a:stretch/>
        </p:blipFill>
        <p:spPr>
          <a:xfrm>
            <a:off x="6804838" y="999460"/>
            <a:ext cx="5197747" cy="4699591"/>
          </a:xfrm>
        </p:spPr>
      </p:pic>
      <p:sp>
        <p:nvSpPr>
          <p:cNvPr id="4" name="Oval 69">
            <a:extLst>
              <a:ext uri="{FF2B5EF4-FFF2-40B4-BE49-F238E27FC236}">
                <a16:creationId xmlns:a16="http://schemas.microsoft.com/office/drawing/2014/main" id="{59ABF74A-EC81-76FE-5DA6-59F6193B3FA5}"/>
              </a:ext>
            </a:extLst>
          </p:cNvPr>
          <p:cNvSpPr>
            <a:spLocks noChangeArrowheads="1"/>
          </p:cNvSpPr>
          <p:nvPr/>
        </p:nvSpPr>
        <p:spPr bwMode="gray">
          <a:xfrm>
            <a:off x="1370529" y="1841050"/>
            <a:ext cx="253181" cy="252415"/>
          </a:xfrm>
          <a:prstGeom prst="ellipse">
            <a:avLst/>
          </a:prstGeom>
          <a:solidFill>
            <a:schemeClr val="accent2"/>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5" name="Oval 69">
            <a:extLst>
              <a:ext uri="{FF2B5EF4-FFF2-40B4-BE49-F238E27FC236}">
                <a16:creationId xmlns:a16="http://schemas.microsoft.com/office/drawing/2014/main" id="{25908779-EF2B-AF1A-9DFA-5C8E0844A833}"/>
              </a:ext>
            </a:extLst>
          </p:cNvPr>
          <p:cNvSpPr>
            <a:spLocks noChangeArrowheads="1"/>
          </p:cNvSpPr>
          <p:nvPr/>
        </p:nvSpPr>
        <p:spPr bwMode="gray">
          <a:xfrm>
            <a:off x="1370529" y="2475594"/>
            <a:ext cx="253181" cy="252415"/>
          </a:xfrm>
          <a:prstGeom prst="ellipse">
            <a:avLst/>
          </a:prstGeom>
          <a:solidFill>
            <a:schemeClr val="accent2"/>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6" name="Oval 69">
            <a:extLst>
              <a:ext uri="{FF2B5EF4-FFF2-40B4-BE49-F238E27FC236}">
                <a16:creationId xmlns:a16="http://schemas.microsoft.com/office/drawing/2014/main" id="{4EE6E46B-024E-D380-522B-A332EE2B59B7}"/>
              </a:ext>
            </a:extLst>
          </p:cNvPr>
          <p:cNvSpPr>
            <a:spLocks noChangeArrowheads="1"/>
          </p:cNvSpPr>
          <p:nvPr/>
        </p:nvSpPr>
        <p:spPr bwMode="gray">
          <a:xfrm>
            <a:off x="1370529" y="2887431"/>
            <a:ext cx="253181" cy="252415"/>
          </a:xfrm>
          <a:prstGeom prst="ellipse">
            <a:avLst/>
          </a:prstGeom>
          <a:solidFill>
            <a:schemeClr val="accent2"/>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7" name="Oval 69">
            <a:extLst>
              <a:ext uri="{FF2B5EF4-FFF2-40B4-BE49-F238E27FC236}">
                <a16:creationId xmlns:a16="http://schemas.microsoft.com/office/drawing/2014/main" id="{D23CC7B8-6179-AE19-26AD-543FAAB89554}"/>
              </a:ext>
            </a:extLst>
          </p:cNvPr>
          <p:cNvSpPr>
            <a:spLocks noChangeArrowheads="1"/>
          </p:cNvSpPr>
          <p:nvPr/>
        </p:nvSpPr>
        <p:spPr bwMode="gray">
          <a:xfrm>
            <a:off x="1370528" y="3790428"/>
            <a:ext cx="253181" cy="252415"/>
          </a:xfrm>
          <a:prstGeom prst="ellipse">
            <a:avLst/>
          </a:prstGeom>
          <a:solidFill>
            <a:schemeClr val="accent2"/>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u="none" strike="noStrike" kern="0" cap="none" spc="0" normalizeH="0" baseline="0" noProof="0" dirty="0">
              <a:ln>
                <a:noFill/>
              </a:ln>
              <a:solidFill>
                <a:srgbClr val="FFFFFF"/>
              </a:solidFill>
              <a:effectLst/>
              <a:uLnTx/>
              <a:uFillTx/>
              <a:latin typeface="Arial" panose="020B0604020202020204" pitchFamily="34" charset="0"/>
            </a:endParaRPr>
          </a:p>
        </p:txBody>
      </p:sp>
      <p:sp>
        <p:nvSpPr>
          <p:cNvPr id="8" name="Oval 69">
            <a:extLst>
              <a:ext uri="{FF2B5EF4-FFF2-40B4-BE49-F238E27FC236}">
                <a16:creationId xmlns:a16="http://schemas.microsoft.com/office/drawing/2014/main" id="{64DE176E-BFD7-6EFF-CE85-E128DC5C7108}"/>
              </a:ext>
            </a:extLst>
          </p:cNvPr>
          <p:cNvSpPr>
            <a:spLocks noChangeArrowheads="1"/>
          </p:cNvSpPr>
          <p:nvPr/>
        </p:nvSpPr>
        <p:spPr bwMode="gray">
          <a:xfrm>
            <a:off x="1370528" y="4744324"/>
            <a:ext cx="253181" cy="252415"/>
          </a:xfrm>
          <a:prstGeom prst="ellipse">
            <a:avLst/>
          </a:prstGeom>
          <a:solidFill>
            <a:schemeClr val="accent2"/>
          </a:solidFill>
          <a:ln w="9525">
            <a:noFill/>
            <a:round/>
            <a:headEnd/>
            <a:tailEnd/>
          </a:ln>
        </p:spPr>
        <p:txBody>
          <a:bodyPr wrap="non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u="none" strike="noStrike" kern="0" cap="none" spc="0" normalizeH="0" baseline="0" noProof="0" dirty="0">
              <a:ln>
                <a:noFill/>
              </a:ln>
              <a:solidFill>
                <a:srgbClr val="FFFFFF"/>
              </a:solidFill>
              <a:effectLst/>
              <a:uLnTx/>
              <a:uFillTx/>
              <a:latin typeface="Arial" panose="020B0604020202020204" pitchFamily="34" charset="0"/>
            </a:endParaRPr>
          </a:p>
        </p:txBody>
      </p:sp>
    </p:spTree>
    <p:extLst>
      <p:ext uri="{BB962C8B-B14F-4D97-AF65-F5344CB8AC3E}">
        <p14:creationId xmlns:p14="http://schemas.microsoft.com/office/powerpoint/2010/main" val="185530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00E9-3968-F248-92C8-D8881FF71133}"/>
              </a:ext>
            </a:extLst>
          </p:cNvPr>
          <p:cNvSpPr>
            <a:spLocks noGrp="1"/>
          </p:cNvSpPr>
          <p:nvPr>
            <p:ph type="title"/>
          </p:nvPr>
        </p:nvSpPr>
        <p:spPr>
          <a:xfrm>
            <a:off x="525600" y="2484000"/>
            <a:ext cx="5051025" cy="1325563"/>
          </a:xfrm>
        </p:spPr>
        <p:txBody>
          <a:bodyPr/>
          <a:lstStyle/>
          <a:p>
            <a:r>
              <a:rPr lang="en-AU" dirty="0"/>
              <a:t>GENERAL PRE-ACCREDITED TRAINING</a:t>
            </a:r>
          </a:p>
        </p:txBody>
      </p:sp>
    </p:spTree>
    <p:extLst>
      <p:ext uri="{BB962C8B-B14F-4D97-AF65-F5344CB8AC3E}">
        <p14:creationId xmlns:p14="http://schemas.microsoft.com/office/powerpoint/2010/main" val="9957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864000" y="341305"/>
            <a:ext cx="10426300" cy="547497"/>
          </a:xfrm>
        </p:spPr>
        <p:txBody>
          <a:bodyPr>
            <a:normAutofit/>
          </a:bodyPr>
          <a:lstStyle/>
          <a:p>
            <a:r>
              <a:rPr lang="en-AU" dirty="0"/>
              <a:t>GENERAL PRE-ACCREDITED TRAINING</a:t>
            </a:r>
          </a:p>
        </p:txBody>
      </p:sp>
      <p:sp>
        <p:nvSpPr>
          <p:cNvPr id="4" name="Slide Number Placeholder 3">
            <a:extLst>
              <a:ext uri="{FF2B5EF4-FFF2-40B4-BE49-F238E27FC236}">
                <a16:creationId xmlns:a16="http://schemas.microsoft.com/office/drawing/2014/main" id="{6C83CAF3-3101-1346-8716-4D1D6155071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F38EA1-A2B3-734E-8FE4-2A14DB32A8FE}"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9155" name="Rectangle 4"/>
          <p:cNvSpPr>
            <a:spLocks noChangeArrowheads="1"/>
          </p:cNvSpPr>
          <p:nvPr/>
        </p:nvSpPr>
        <p:spPr bwMode="gray">
          <a:xfrm>
            <a:off x="864000" y="2414046"/>
            <a:ext cx="2488800" cy="814256"/>
          </a:xfrm>
          <a:prstGeom prst="rect">
            <a:avLst/>
          </a:prstGeom>
          <a:solidFill>
            <a:schemeClr val="accent3"/>
          </a:solidFill>
          <a:ln w="9525">
            <a:noFill/>
            <a:miter lim="800000"/>
            <a:headEnd type="none" w="lg" len="lg"/>
            <a:tailEnd type="none" w="lg" len="lg"/>
          </a:ln>
        </p:spPr>
        <p:txBody>
          <a:bodyPr lIns="180000" tIns="180000" rIns="180000" bIns="18000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Language</a:t>
            </a:r>
          </a:p>
        </p:txBody>
      </p:sp>
      <p:sp>
        <p:nvSpPr>
          <p:cNvPr id="49156" name="Rectangle 5"/>
          <p:cNvSpPr>
            <a:spLocks noChangeArrowheads="1"/>
          </p:cNvSpPr>
          <p:nvPr/>
        </p:nvSpPr>
        <p:spPr bwMode="gray">
          <a:xfrm>
            <a:off x="3352800" y="2421863"/>
            <a:ext cx="7975200" cy="814256"/>
          </a:xfrm>
          <a:prstGeom prst="rect">
            <a:avLst/>
          </a:prstGeom>
          <a:solidFill>
            <a:schemeClr val="bg1">
              <a:lumMod val="95000"/>
            </a:schemeClr>
          </a:solidFill>
          <a:ln w="9525">
            <a:noFill/>
            <a:miter lim="800000"/>
            <a:headEnd type="none" w="lg" len="lg"/>
            <a:tailEnd type="none" w="lg" len="lg"/>
          </a:ln>
        </p:spPr>
        <p:txBody>
          <a:bodyPr lIns="72000" tIns="180000" rIns="180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Modules which build the English language skills of learners for whom English is not their first language.  This category includes embedded approaches where relevant and meaningful language skills are developed in different contexts such as vocational contexts.</a:t>
            </a:r>
            <a:endParaRPr lang="en-AU" sz="1200" b="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114300" marR="0" lvl="1" algn="l" defTabSz="457200" rtl="0" eaLnBrk="1" fontAlgn="base" latinLnBrk="0" hangingPunct="1">
              <a:lnSpc>
                <a:spcPct val="100000"/>
              </a:lnSpc>
              <a:spcBef>
                <a:spcPct val="0"/>
              </a:spcBef>
              <a:spcAft>
                <a:spcPct val="0"/>
              </a:spcAft>
              <a:buClrTx/>
              <a:buSzTx/>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157" name="Rectangle 6"/>
          <p:cNvSpPr>
            <a:spLocks noChangeArrowheads="1"/>
          </p:cNvSpPr>
          <p:nvPr/>
        </p:nvSpPr>
        <p:spPr bwMode="gray">
          <a:xfrm>
            <a:off x="864000" y="3223412"/>
            <a:ext cx="2488800" cy="814256"/>
          </a:xfrm>
          <a:prstGeom prst="rect">
            <a:avLst/>
          </a:prstGeom>
          <a:solidFill>
            <a:schemeClr val="accent4"/>
          </a:solidFill>
          <a:ln w="9525">
            <a:noFill/>
            <a:miter lim="800000"/>
            <a:headEnd type="none" w="lg" len="lg"/>
            <a:tailEnd type="none" w="lg" len="lg"/>
          </a:ln>
        </p:spPr>
        <p:txBody>
          <a:bodyPr lIns="180000" tIns="180000" rIns="180000" bIns="18000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b="1" dirty="0">
                <a:solidFill>
                  <a:srgbClr val="FFFFFF"/>
                </a:solidFill>
                <a:latin typeface="Arial" panose="020B0604020202020204" pitchFamily="34" charset="0"/>
                <a:cs typeface="Arial" panose="020B0604020202020204" pitchFamily="34" charset="0"/>
              </a:rPr>
              <a:t>Literacy</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158" name="Rectangle 7"/>
          <p:cNvSpPr>
            <a:spLocks noChangeArrowheads="1"/>
          </p:cNvSpPr>
          <p:nvPr/>
        </p:nvSpPr>
        <p:spPr bwMode="gray">
          <a:xfrm>
            <a:off x="3352800" y="3222840"/>
            <a:ext cx="7937500" cy="814256"/>
          </a:xfrm>
          <a:prstGeom prst="rect">
            <a:avLst/>
          </a:prstGeom>
          <a:solidFill>
            <a:schemeClr val="bg1"/>
          </a:solidFill>
          <a:ln w="9525">
            <a:noFill/>
            <a:miter lim="800000"/>
            <a:headEnd type="none" w="lg" len="lg"/>
            <a:tailEnd type="none" w="lg" len="lg"/>
          </a:ln>
        </p:spPr>
        <p:txBody>
          <a:bodyPr lIns="72000" tIns="180000" rIns="180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Modules which support learners to understand, evaluate, use and engage with everyday written texts.  This category includes embedded approaches where relevant and meaningful literacy skills are developed in different contexts such as vocational contexts, e.g. Skills for Work and Study.</a:t>
            </a:r>
            <a:endParaRPr lang="en-AU" sz="1200" dirty="0">
              <a:effectLst/>
              <a:latin typeface="Calibri Light" panose="020F0302020204030204" pitchFamily="34" charset="0"/>
              <a:ea typeface="Calibri Light" panose="020F0302020204030204" pitchFamily="34" charset="0"/>
              <a:cs typeface="Calibri Light" panose="020F0302020204030204" pitchFamily="34" charset="0"/>
            </a:endParaRPr>
          </a:p>
          <a:p>
            <a:pPr marL="114300" marR="0" lvl="1" algn="l" defTabSz="457200" rtl="0" eaLnBrk="1" fontAlgn="base" latinLnBrk="0" hangingPunct="1">
              <a:lnSpc>
                <a:spcPct val="100000"/>
              </a:lnSpc>
              <a:spcBef>
                <a:spcPct val="0"/>
              </a:spcBef>
              <a:spcAft>
                <a:spcPct val="0"/>
              </a:spcAft>
              <a:buClrTx/>
              <a:buSzTx/>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159" name="Rectangle 8"/>
          <p:cNvSpPr>
            <a:spLocks noChangeArrowheads="1"/>
          </p:cNvSpPr>
          <p:nvPr/>
        </p:nvSpPr>
        <p:spPr bwMode="gray">
          <a:xfrm>
            <a:off x="864000" y="4029009"/>
            <a:ext cx="2488800" cy="814256"/>
          </a:xfrm>
          <a:prstGeom prst="rect">
            <a:avLst/>
          </a:prstGeom>
          <a:solidFill>
            <a:schemeClr val="accent2"/>
          </a:solidFill>
          <a:ln w="9525">
            <a:noFill/>
            <a:miter lim="800000"/>
            <a:headEnd type="none" w="lg" len="lg"/>
            <a:tailEnd type="none" w="lg" len="lg"/>
          </a:ln>
        </p:spPr>
        <p:txBody>
          <a:bodyPr lIns="180000" tIns="180000" rIns="180000" bIns="18000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b="1" dirty="0">
                <a:solidFill>
                  <a:srgbClr val="FFFFFF"/>
                </a:solidFill>
                <a:latin typeface="Arial" panose="020B0604020202020204" pitchFamily="34" charset="0"/>
                <a:cs typeface="Arial" panose="020B0604020202020204" pitchFamily="34" charset="0"/>
              </a:rPr>
              <a:t>Numeracy</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160" name="Rectangle 9"/>
          <p:cNvSpPr>
            <a:spLocks noChangeArrowheads="1"/>
          </p:cNvSpPr>
          <p:nvPr/>
        </p:nvSpPr>
        <p:spPr bwMode="gray">
          <a:xfrm>
            <a:off x="3352800" y="4037096"/>
            <a:ext cx="7975200" cy="814256"/>
          </a:xfrm>
          <a:prstGeom prst="rect">
            <a:avLst/>
          </a:prstGeom>
          <a:solidFill>
            <a:schemeClr val="bg1">
              <a:lumMod val="95000"/>
            </a:schemeClr>
          </a:solidFill>
          <a:ln w="9525">
            <a:noFill/>
            <a:miter lim="800000"/>
            <a:headEnd type="none" w="lg" len="lg"/>
            <a:tailEnd type="none" w="lg" len="lg"/>
          </a:ln>
        </p:spPr>
        <p:txBody>
          <a:bodyPr lIns="72000" tIns="180000" rIns="180000" bIns="72000"/>
          <a:lstStyle/>
          <a:p>
            <a:pPr>
              <a:defRPr/>
            </a:pPr>
            <a:r>
              <a:rPr lang="en-AU" sz="1200" dirty="0">
                <a:solidFill>
                  <a:schemeClr val="dk1"/>
                </a:solidFill>
                <a:latin typeface="Calibri Light" panose="020F0302020204030204" pitchFamily="34" charset="0"/>
                <a:cs typeface="Calibri Light" panose="020F0302020204030204" pitchFamily="34" charset="0"/>
              </a:rPr>
              <a:t>Modules which support learners to use, apply, interpret and communicate mathematical information in real life situations.  This category includes embedded approaches where relevant and meaningful numeracy skills are developed in different contexts such as vocational contexts</a:t>
            </a:r>
            <a:endParaRPr lang="en-US" sz="1200" dirty="0">
              <a:solidFill>
                <a:schemeClr val="dk1"/>
              </a:solidFill>
              <a:latin typeface="Calibri Light" panose="020F0302020204030204" pitchFamily="34" charset="0"/>
              <a:cs typeface="Calibri Light" panose="020F0302020204030204" pitchFamily="34" charset="0"/>
            </a:endParaRPr>
          </a:p>
        </p:txBody>
      </p:sp>
      <p:sp>
        <p:nvSpPr>
          <p:cNvPr id="49161" name="Rectangle 10"/>
          <p:cNvSpPr>
            <a:spLocks noChangeArrowheads="1"/>
          </p:cNvSpPr>
          <p:nvPr/>
        </p:nvSpPr>
        <p:spPr bwMode="gray">
          <a:xfrm>
            <a:off x="864000" y="4836777"/>
            <a:ext cx="2488800" cy="814256"/>
          </a:xfrm>
          <a:prstGeom prst="rect">
            <a:avLst/>
          </a:prstGeom>
          <a:solidFill>
            <a:schemeClr val="accent1"/>
          </a:solidFill>
          <a:ln w="9525">
            <a:noFill/>
            <a:miter lim="800000"/>
            <a:headEnd type="none" w="lg" len="lg"/>
            <a:tailEnd type="none" w="lg" len="lg"/>
          </a:ln>
        </p:spPr>
        <p:txBody>
          <a:bodyPr lIns="180000" tIns="180000" rIns="180000" bIns="18000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Employability</a:t>
            </a:r>
          </a:p>
        </p:txBody>
      </p:sp>
      <p:sp>
        <p:nvSpPr>
          <p:cNvPr id="49162" name="Rectangle 11"/>
          <p:cNvSpPr>
            <a:spLocks noChangeArrowheads="1"/>
          </p:cNvSpPr>
          <p:nvPr/>
        </p:nvSpPr>
        <p:spPr bwMode="gray">
          <a:xfrm>
            <a:off x="3352800" y="4836205"/>
            <a:ext cx="7937500" cy="814256"/>
          </a:xfrm>
          <a:prstGeom prst="rect">
            <a:avLst/>
          </a:prstGeom>
          <a:solidFill>
            <a:schemeClr val="bg1"/>
          </a:solidFill>
          <a:ln w="9525">
            <a:noFill/>
            <a:miter lim="800000"/>
            <a:headEnd type="none" w="lg" len="lg"/>
            <a:tailEnd type="none" w="lg" len="lg"/>
          </a:ln>
        </p:spPr>
        <p:txBody>
          <a:bodyPr lIns="72000" tIns="180000" rIns="180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dk1"/>
                </a:solidFill>
                <a:effectLst/>
                <a:latin typeface="Calibri Light" panose="020F0302020204030204" pitchFamily="34" charset="0"/>
                <a:ea typeface="Calibri Light" panose="020F0302020204030204" pitchFamily="34" charset="0"/>
                <a:cs typeface="Calibri Light" panose="020F0302020204030204" pitchFamily="34" charset="0"/>
              </a:rPr>
              <a:t>Modules which develop generic skills that are important for gaining employment, progressing within a workplace, engaging in study and/or participating in daily life.  These skills are defined as self-management, learning, teamwork, problem-solving, planning and organising and initiative and enterprise.</a:t>
            </a:r>
            <a:endParaRPr lang="en-AU" sz="1200" dirty="0">
              <a:effectLst/>
              <a:latin typeface="Calibri Light" panose="020F0302020204030204" pitchFamily="34" charset="0"/>
              <a:ea typeface="Calibri Light" panose="020F0302020204030204" pitchFamily="34" charset="0"/>
              <a:cs typeface="Calibri Light" panose="020F0302020204030204" pitchFamily="34" charset="0"/>
            </a:endParaRPr>
          </a:p>
          <a:p>
            <a:pPr marL="114300" marR="0" lvl="1" algn="l" defTabSz="457200" rtl="0" eaLnBrk="1" fontAlgn="base" latinLnBrk="0" hangingPunct="1">
              <a:lnSpc>
                <a:spcPct val="100000"/>
              </a:lnSpc>
              <a:spcBef>
                <a:spcPct val="0"/>
              </a:spcBef>
              <a:spcAft>
                <a:spcPct val="0"/>
              </a:spcAft>
              <a:buClrTx/>
              <a:buSzTx/>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163" name="Rectangle 12"/>
          <p:cNvSpPr>
            <a:spLocks noChangeArrowheads="1"/>
          </p:cNvSpPr>
          <p:nvPr/>
        </p:nvSpPr>
        <p:spPr bwMode="gray">
          <a:xfrm>
            <a:off x="864000" y="5634243"/>
            <a:ext cx="2488800" cy="814256"/>
          </a:xfrm>
          <a:prstGeom prst="rect">
            <a:avLst/>
          </a:prstGeom>
          <a:solidFill>
            <a:schemeClr val="accent5"/>
          </a:solidFill>
          <a:ln w="9525">
            <a:noFill/>
            <a:miter lim="800000"/>
            <a:headEnd type="none" w="lg" len="lg"/>
            <a:tailEnd type="none" w="lg" len="lg"/>
          </a:ln>
        </p:spPr>
        <p:txBody>
          <a:bodyPr lIns="180000" tIns="180000" rIns="180000" bIns="18000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Engagement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(5-15 hours)</a:t>
            </a:r>
          </a:p>
        </p:txBody>
      </p:sp>
      <p:sp>
        <p:nvSpPr>
          <p:cNvPr id="49164" name="Rectangle 13"/>
          <p:cNvSpPr>
            <a:spLocks noChangeArrowheads="1"/>
          </p:cNvSpPr>
          <p:nvPr/>
        </p:nvSpPr>
        <p:spPr bwMode="gray">
          <a:xfrm>
            <a:off x="3352800" y="5641802"/>
            <a:ext cx="7975200" cy="814256"/>
          </a:xfrm>
          <a:prstGeom prst="rect">
            <a:avLst/>
          </a:prstGeom>
          <a:solidFill>
            <a:schemeClr val="bg1">
              <a:lumMod val="95000"/>
            </a:schemeClr>
          </a:solidFill>
          <a:ln w="9525">
            <a:noFill/>
            <a:miter lim="800000"/>
            <a:headEnd type="none" w="lg" len="lg"/>
            <a:tailEnd type="none" w="lg" len="lg"/>
          </a:ln>
        </p:spPr>
        <p:txBody>
          <a:bodyPr lIns="72000" tIns="144000" rIns="180000" bIns="72000"/>
          <a:lstStyle/>
          <a:p>
            <a:pPr marL="0" marR="0" lvl="1" fontAlgn="base">
              <a:lnSpc>
                <a:spcPct val="100000"/>
              </a:lnSpc>
              <a:spcBef>
                <a:spcPct val="0"/>
              </a:spcBef>
              <a:spcAft>
                <a:spcPct val="0"/>
              </a:spcAft>
              <a:buClrTx/>
              <a:buSzTx/>
              <a:tabLst/>
              <a:defRPr/>
            </a:pPr>
            <a:r>
              <a:rPr lang="en-AU" sz="1200" dirty="0">
                <a:solidFill>
                  <a:schemeClr val="dk1"/>
                </a:solidFill>
                <a:latin typeface="Calibri Light" panose="020F0302020204030204" pitchFamily="34" charset="0"/>
                <a:cs typeface="Calibri Light" panose="020F0302020204030204" pitchFamily="34" charset="0"/>
              </a:rPr>
              <a:t>Short General Pre-accredited modules of 5-15 hours in length. These will focus on engagement with pathways to further pre-accredited training</a:t>
            </a:r>
            <a:endParaRPr lang="en-US" sz="1200" dirty="0">
              <a:solidFill>
                <a:schemeClr val="dk1"/>
              </a:solidFill>
              <a:latin typeface="Calibri Light" panose="020F0302020204030204" pitchFamily="34" charset="0"/>
              <a:cs typeface="Calibri Light" panose="020F0302020204030204" pitchFamily="34" charset="0"/>
            </a:endParaRPr>
          </a:p>
        </p:txBody>
      </p:sp>
      <p:sp>
        <p:nvSpPr>
          <p:cNvPr id="6" name="Content Placeholder 1">
            <a:extLst>
              <a:ext uri="{FF2B5EF4-FFF2-40B4-BE49-F238E27FC236}">
                <a16:creationId xmlns:a16="http://schemas.microsoft.com/office/drawing/2014/main" id="{581107D6-D6D3-B768-0CD7-EAC77FAD50E9}"/>
              </a:ext>
            </a:extLst>
          </p:cNvPr>
          <p:cNvSpPr>
            <a:spLocks noGrp="1"/>
          </p:cNvSpPr>
          <p:nvPr>
            <p:ph idx="1"/>
          </p:nvPr>
        </p:nvSpPr>
        <p:spPr>
          <a:xfrm>
            <a:off x="864000" y="926034"/>
            <a:ext cx="10426300" cy="855064"/>
          </a:xfrm>
        </p:spPr>
        <p:txBody>
          <a:bodyPr/>
          <a:lstStyle/>
          <a:p>
            <a:pPr lvl="0">
              <a:spcBef>
                <a:spcPts val="0"/>
              </a:spcBef>
              <a:spcAft>
                <a:spcPts val="0"/>
              </a:spcAft>
            </a:pPr>
            <a:endParaRPr lang="en-AU" sz="1400" dirty="0">
              <a:effectLst/>
              <a:latin typeface="+mn-lt"/>
              <a:ea typeface="Arial" panose="020B0604020202020204" pitchFamily="34" charset="0"/>
              <a:cs typeface="Calibri" panose="020F0502020204030204" pitchFamily="34" charset="0"/>
            </a:endParaRPr>
          </a:p>
          <a:p>
            <a:pPr lvl="0">
              <a:spcBef>
                <a:spcPts val="0"/>
              </a:spcBef>
              <a:spcAft>
                <a:spcPts val="0"/>
              </a:spcAft>
            </a:pPr>
            <a:r>
              <a:rPr lang="en-AU" sz="1600" dirty="0">
                <a:effectLst/>
                <a:latin typeface="+mn-lt"/>
                <a:ea typeface="Arial" panose="020B0604020202020204" pitchFamily="34" charset="0"/>
                <a:cs typeface="Calibri" panose="020F0502020204030204" pitchFamily="34" charset="0"/>
              </a:rPr>
              <a:t>General pre-accredited training provides opportunities for adult Victorians to gain the educational capacity and core skills they need for study, work and life</a:t>
            </a:r>
          </a:p>
          <a:p>
            <a:pPr>
              <a:spcBef>
                <a:spcPts val="0"/>
              </a:spcBef>
              <a:spcAft>
                <a:spcPts val="0"/>
              </a:spcAft>
            </a:pPr>
            <a:endParaRPr lang="en-AU" sz="1400" dirty="0"/>
          </a:p>
          <a:p>
            <a:pPr>
              <a:spcBef>
                <a:spcPts val="0"/>
              </a:spcBef>
              <a:spcAft>
                <a:spcPts val="0"/>
              </a:spcAft>
            </a:pPr>
            <a:endParaRPr lang="en-AU" sz="1400" b="1" dirty="0"/>
          </a:p>
          <a:p>
            <a:pPr>
              <a:spcBef>
                <a:spcPts val="0"/>
              </a:spcBef>
              <a:spcAft>
                <a:spcPts val="0"/>
              </a:spcAft>
            </a:pPr>
            <a:r>
              <a:rPr lang="en-AU" sz="1400" b="1" dirty="0"/>
              <a:t>PROGRAM CATEGORIES</a:t>
            </a:r>
          </a:p>
        </p:txBody>
      </p:sp>
    </p:spTree>
    <p:extLst>
      <p:ext uri="{BB962C8B-B14F-4D97-AF65-F5344CB8AC3E}">
        <p14:creationId xmlns:p14="http://schemas.microsoft.com/office/powerpoint/2010/main" val="320318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B82A5-5ADC-4E4A-A4E4-52CA3AEAF1FB}"/>
              </a:ext>
            </a:extLst>
          </p:cNvPr>
          <p:cNvSpPr>
            <a:spLocks noGrp="1"/>
          </p:cNvSpPr>
          <p:nvPr>
            <p:ph idx="1"/>
          </p:nvPr>
        </p:nvSpPr>
        <p:spPr>
          <a:xfrm>
            <a:off x="882850" y="1549419"/>
            <a:ext cx="10426300" cy="5198132"/>
          </a:xfrm>
        </p:spPr>
        <p:txBody>
          <a:bodyPr/>
          <a:lstStyle/>
          <a:p>
            <a:r>
              <a:rPr lang="en-AU" sz="1600" u="sng" dirty="0">
                <a:effectLst/>
                <a:latin typeface="+mn-lt"/>
                <a:ea typeface="Times New Roman" panose="02020603050405020304" pitchFamily="18" charset="0"/>
                <a:cs typeface="Calibri" panose="020F0502020204030204" pitchFamily="34" charset="0"/>
              </a:rPr>
              <a:t>Allocation of hours by LGA and training delivery program stream</a:t>
            </a:r>
            <a:endParaRPr lang="en-US" sz="1600" dirty="0">
              <a:latin typeface="+mn-lt"/>
            </a:endParaRPr>
          </a:p>
          <a:p>
            <a:pPr lvl="1">
              <a:spcBef>
                <a:spcPts val="0"/>
              </a:spcBef>
              <a:spcAft>
                <a:spcPts val="0"/>
              </a:spcAft>
            </a:pPr>
            <a:r>
              <a:rPr lang="en-AU" sz="1600" dirty="0">
                <a:effectLst/>
                <a:latin typeface="+mn-lt"/>
                <a:ea typeface="Times New Roman" panose="02020603050405020304" pitchFamily="18" charset="0"/>
                <a:cs typeface="Calibri" panose="020F0502020204030204" pitchFamily="34" charset="0"/>
              </a:rPr>
              <a:t>equitable allocation of resources across the state according to learner demand</a:t>
            </a:r>
          </a:p>
          <a:p>
            <a:pPr lvl="1">
              <a:spcBef>
                <a:spcPts val="0"/>
              </a:spcBef>
              <a:spcAft>
                <a:spcPts val="0"/>
              </a:spcAft>
            </a:pPr>
            <a:r>
              <a:rPr lang="en-AU" sz="1600" dirty="0">
                <a:effectLst/>
                <a:latin typeface="+mn-lt"/>
                <a:ea typeface="Times New Roman" panose="02020603050405020304" pitchFamily="18" charset="0"/>
                <a:cs typeface="Calibri" panose="020F0502020204030204" pitchFamily="34" charset="0"/>
              </a:rPr>
              <a:t>relevance of the proposed module to the Local Government Area (LGA) including local community needs and regional area priorities</a:t>
            </a:r>
            <a:r>
              <a:rPr lang="en-AU" sz="1600" dirty="0">
                <a:solidFill>
                  <a:srgbClr val="FF0000"/>
                </a:solidFill>
                <a:effectLst/>
                <a:latin typeface="+mn-lt"/>
                <a:ea typeface="Times New Roman" panose="02020603050405020304" pitchFamily="18" charset="0"/>
                <a:cs typeface="Calibri" panose="020F0502020204030204" pitchFamily="34" charset="0"/>
              </a:rPr>
              <a:t>  </a:t>
            </a:r>
            <a:r>
              <a:rPr lang="en-AU" sz="1600" dirty="0">
                <a:effectLst/>
                <a:latin typeface="+mn-lt"/>
                <a:ea typeface="Times New Roman" panose="02020603050405020304" pitchFamily="18" charset="0"/>
                <a:cs typeface="Calibri" panose="020F0502020204030204" pitchFamily="34" charset="0"/>
              </a:rPr>
              <a:t>the provider’s history of delivery to contract</a:t>
            </a:r>
            <a:endParaRPr lang="en-AU" sz="1600" dirty="0">
              <a:latin typeface="+mn-lt"/>
              <a:ea typeface="Times New Roman" panose="02020603050405020304" pitchFamily="18" charset="0"/>
              <a:cs typeface="Calibri" panose="020F0502020204030204" pitchFamily="34" charset="0"/>
            </a:endParaRPr>
          </a:p>
          <a:p>
            <a:pPr lvl="1">
              <a:spcBef>
                <a:spcPts val="0"/>
              </a:spcBef>
              <a:spcAft>
                <a:spcPts val="0"/>
              </a:spcAft>
            </a:pPr>
            <a:r>
              <a:rPr lang="en-AU" sz="1600" dirty="0">
                <a:effectLst/>
                <a:latin typeface="+mn-lt"/>
                <a:ea typeface="Times New Roman" panose="02020603050405020304" pitchFamily="18" charset="0"/>
                <a:cs typeface="Calibri" panose="020F0502020204030204" pitchFamily="34" charset="0"/>
              </a:rPr>
              <a:t>capacity of the provider to meet delivery and reporting standards.</a:t>
            </a:r>
          </a:p>
          <a:p>
            <a:pPr marL="630000" lvl="1" indent="0">
              <a:spcBef>
                <a:spcPts val="0"/>
              </a:spcBef>
              <a:spcAft>
                <a:spcPts val="0"/>
              </a:spcAft>
              <a:buNone/>
            </a:pPr>
            <a:endParaRPr lang="en-US" sz="1600" dirty="0">
              <a:latin typeface="+mn-lt"/>
            </a:endParaRPr>
          </a:p>
          <a:p>
            <a:pPr marL="0" lvl="1" indent="0">
              <a:buNone/>
            </a:pPr>
            <a:r>
              <a:rPr lang="en-AU" sz="1600" u="sng" dirty="0">
                <a:latin typeface="+mn-lt"/>
                <a:cs typeface="Calibri" panose="020F0502020204030204" pitchFamily="34" charset="0"/>
              </a:rPr>
              <a:t>Assessment of module delivery, against strategic priorities and PQF</a:t>
            </a:r>
          </a:p>
          <a:p>
            <a:pPr lvl="1">
              <a:spcBef>
                <a:spcPts val="0"/>
              </a:spcBef>
              <a:spcAft>
                <a:spcPts val="0"/>
              </a:spcAft>
            </a:pPr>
            <a:r>
              <a:rPr lang="en-AU" sz="1600" dirty="0">
                <a:effectLst/>
                <a:latin typeface="+mn-lt"/>
                <a:ea typeface="Times New Roman" panose="02020603050405020304" pitchFamily="18" charset="0"/>
                <a:cs typeface="Calibri" panose="020F0502020204030204" pitchFamily="34" charset="0"/>
              </a:rPr>
              <a:t>alignment to the ACFE Board Strategy 2020-25</a:t>
            </a:r>
          </a:p>
          <a:p>
            <a:pPr lvl="1">
              <a:spcBef>
                <a:spcPts val="0"/>
              </a:spcBef>
              <a:spcAft>
                <a:spcPts val="0"/>
              </a:spcAft>
            </a:pPr>
            <a:r>
              <a:rPr lang="en-AU" sz="1600" dirty="0">
                <a:effectLst/>
                <a:latin typeface="+mn-lt"/>
                <a:ea typeface="Times New Roman" panose="02020603050405020304" pitchFamily="18" charset="0"/>
                <a:cs typeface="Calibri" panose="020F0502020204030204" pitchFamily="34" charset="0"/>
              </a:rPr>
              <a:t>quality of Module Plans and Session Plans, if not using centralised resources</a:t>
            </a:r>
          </a:p>
          <a:p>
            <a:pPr lvl="1">
              <a:spcBef>
                <a:spcPts val="0"/>
              </a:spcBef>
              <a:spcAft>
                <a:spcPts val="0"/>
              </a:spcAft>
            </a:pPr>
            <a:r>
              <a:rPr lang="en-AU" sz="1600" dirty="0">
                <a:effectLst/>
                <a:latin typeface="+mn-lt"/>
                <a:ea typeface="Calibri" panose="020F0502020204030204" pitchFamily="34" charset="0"/>
                <a:cs typeface="Calibri" panose="020F0502020204030204" pitchFamily="34" charset="0"/>
              </a:rPr>
              <a:t>alignment to PQF+ requirements, for local modules being delivered under the Stronger by Design model</a:t>
            </a:r>
            <a:endParaRPr lang="en-AU" sz="1600" dirty="0">
              <a:latin typeface="+mn-lt"/>
              <a:ea typeface="Times New Roman" panose="02020603050405020304" pitchFamily="18" charset="0"/>
              <a:cs typeface="Calibri" panose="020F0502020204030204" pitchFamily="34" charset="0"/>
            </a:endParaRPr>
          </a:p>
          <a:p>
            <a:pPr lvl="1">
              <a:spcBef>
                <a:spcPts val="0"/>
              </a:spcBef>
              <a:spcAft>
                <a:spcPts val="0"/>
              </a:spcAft>
            </a:pPr>
            <a:r>
              <a:rPr lang="en-AU" sz="1600" dirty="0">
                <a:effectLst/>
                <a:latin typeface="+mn-lt"/>
                <a:ea typeface="Times New Roman" panose="02020603050405020304" pitchFamily="18" charset="0"/>
                <a:cs typeface="Calibri" panose="020F0502020204030204" pitchFamily="34" charset="0"/>
              </a:rPr>
              <a:t>clear evidence that the proposed module aims to lead to further education, training or employment</a:t>
            </a:r>
            <a:endParaRPr lang="en-AU" sz="1600" dirty="0">
              <a:latin typeface="+mn-lt"/>
              <a:ea typeface="Times New Roman" panose="02020603050405020304" pitchFamily="18" charset="0"/>
              <a:cs typeface="Calibri" panose="020F0502020204030204" pitchFamily="34" charset="0"/>
            </a:endParaRPr>
          </a:p>
          <a:p>
            <a:pPr lvl="1">
              <a:spcBef>
                <a:spcPts val="0"/>
              </a:spcBef>
              <a:spcAft>
                <a:spcPts val="0"/>
              </a:spcAft>
            </a:pPr>
            <a:r>
              <a:rPr lang="en-AU" sz="1600" dirty="0">
                <a:effectLst/>
                <a:latin typeface="+mn-lt"/>
                <a:ea typeface="Times New Roman" panose="02020603050405020304" pitchFamily="18" charset="0"/>
                <a:cs typeface="Calibri" panose="020F0502020204030204" pitchFamily="34" charset="0"/>
              </a:rPr>
              <a:t>evidence that the proposed module is aligned to one or more of the </a:t>
            </a:r>
            <a:r>
              <a:rPr lang="en-AU" sz="1600" dirty="0">
                <a:latin typeface="+mn-lt"/>
                <a:ea typeface="Times New Roman" panose="02020603050405020304" pitchFamily="18" charset="0"/>
                <a:cs typeface="Calibri" panose="020F0502020204030204" pitchFamily="34" charset="0"/>
              </a:rPr>
              <a:t>areas of learner need</a:t>
            </a:r>
            <a:r>
              <a:rPr lang="en-AU" sz="1600" dirty="0">
                <a:effectLst/>
                <a:latin typeface="+mn-lt"/>
                <a:ea typeface="Times New Roman" panose="02020603050405020304" pitchFamily="18" charset="0"/>
                <a:cs typeface="Calibri" panose="020F0502020204030204" pitchFamily="34" charset="0"/>
              </a:rPr>
              <a:t> specified in the ACFE Board Strategy 2020-25</a:t>
            </a:r>
            <a:endParaRPr lang="en-AU" sz="1600" dirty="0">
              <a:latin typeface="+mn-lt"/>
              <a:ea typeface="Times New Roman" panose="02020603050405020304" pitchFamily="18" charset="0"/>
              <a:cs typeface="Calibri" panose="020F0502020204030204" pitchFamily="34" charset="0"/>
            </a:endParaRPr>
          </a:p>
          <a:p>
            <a:pPr lvl="1">
              <a:spcBef>
                <a:spcPts val="0"/>
              </a:spcBef>
              <a:spcAft>
                <a:spcPts val="0"/>
              </a:spcAft>
            </a:pPr>
            <a:r>
              <a:rPr lang="en-AU" sz="1600" dirty="0">
                <a:effectLst/>
                <a:latin typeface="+mn-lt"/>
                <a:ea typeface="Times New Roman" panose="02020603050405020304" pitchFamily="18" charset="0"/>
                <a:cs typeface="Calibri" panose="020F0502020204030204" pitchFamily="34" charset="0"/>
              </a:rPr>
              <a:t>the module is targeted at the needs of educationally disadvantaged adults</a:t>
            </a:r>
            <a:endParaRPr lang="en-AU" sz="1600" dirty="0">
              <a:latin typeface="+mn-lt"/>
              <a:ea typeface="Times New Roman" panose="02020603050405020304" pitchFamily="18" charset="0"/>
              <a:cs typeface="Calibri" panose="020F0502020204030204" pitchFamily="34" charset="0"/>
            </a:endParaRPr>
          </a:p>
          <a:p>
            <a:pPr lvl="1">
              <a:spcBef>
                <a:spcPts val="0"/>
              </a:spcBef>
              <a:spcAft>
                <a:spcPts val="0"/>
              </a:spcAft>
            </a:pPr>
            <a:r>
              <a:rPr lang="en-AU" sz="1600" dirty="0">
                <a:effectLst/>
                <a:latin typeface="+mn-lt"/>
                <a:ea typeface="Times New Roman" panose="02020603050405020304" pitchFamily="18" charset="0"/>
                <a:cs typeface="Calibri" panose="020F0502020204030204" pitchFamily="34" charset="0"/>
              </a:rPr>
              <a:t>evidence of module evaluation/moderation, if not using a centralised resource.</a:t>
            </a:r>
            <a:endParaRPr lang="en-AU" sz="1600" dirty="0">
              <a:effectLst/>
              <a:latin typeface="+mn-lt"/>
              <a:ea typeface="Calibri" panose="020F0502020204030204" pitchFamily="34" charset="0"/>
              <a:cs typeface="Calibri" panose="020F0502020204030204" pitchFamily="34" charset="0"/>
            </a:endParaRPr>
          </a:p>
          <a:p>
            <a:pPr lvl="1">
              <a:spcBef>
                <a:spcPts val="0"/>
              </a:spcBef>
              <a:spcAft>
                <a:spcPts val="0"/>
              </a:spcAft>
            </a:pPr>
            <a:endParaRPr lang="en-AU" sz="1800" dirty="0">
              <a:effectLst/>
              <a:latin typeface="Calibri" panose="020F0502020204030204" pitchFamily="34" charset="0"/>
              <a:ea typeface="Calibri" panose="020F0502020204030204" pitchFamily="34" charset="0"/>
              <a:cs typeface="Calibri" panose="020F0502020204030204" pitchFamily="34" charset="0"/>
            </a:endParaRPr>
          </a:p>
          <a:p>
            <a:pPr lvl="1"/>
            <a:endParaRPr lang="en-AU" dirty="0"/>
          </a:p>
        </p:txBody>
      </p:sp>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864000" y="450457"/>
            <a:ext cx="10426300" cy="786159"/>
          </a:xfrm>
        </p:spPr>
        <p:txBody>
          <a:bodyPr/>
          <a:lstStyle/>
          <a:p>
            <a:r>
              <a:rPr lang="en-AU" dirty="0"/>
              <a:t>GENERAL PRE-ACCREDITED TRAINING</a:t>
            </a:r>
            <a:br>
              <a:rPr lang="en-AU" dirty="0"/>
            </a:br>
            <a:r>
              <a:rPr lang="en-AU" sz="1800" dirty="0"/>
              <a:t>Assessment Criteria</a:t>
            </a:r>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p:txBody>
          <a:bodyPr/>
          <a:lstStyle/>
          <a:p>
            <a:fld id="{10F38EA1-A2B3-734E-8FE4-2A14DB32A8FE}" type="slidenum">
              <a:rPr lang="en-US" smtClean="0"/>
              <a:pPr/>
              <a:t>34</a:t>
            </a:fld>
            <a:endParaRPr lang="en-US" dirty="0"/>
          </a:p>
        </p:txBody>
      </p:sp>
      <p:pic>
        <p:nvPicPr>
          <p:cNvPr id="6" name="Picture 5" descr="A group of women sitting at a table&#10;&#10;Description automatically generated">
            <a:extLst>
              <a:ext uri="{FF2B5EF4-FFF2-40B4-BE49-F238E27FC236}">
                <a16:creationId xmlns:a16="http://schemas.microsoft.com/office/drawing/2014/main" id="{2AE28C34-F133-82F7-2448-820A063DF862}"/>
              </a:ext>
            </a:extLst>
          </p:cNvPr>
          <p:cNvPicPr>
            <a:picLocks noChangeAspect="1"/>
          </p:cNvPicPr>
          <p:nvPr/>
        </p:nvPicPr>
        <p:blipFill rotWithShape="1">
          <a:blip r:embed="rId2">
            <a:extLst>
              <a:ext uri="{28A0092B-C50C-407E-A947-70E740481C1C}">
                <a14:useLocalDpi xmlns:a14="http://schemas.microsoft.com/office/drawing/2010/main" val="0"/>
              </a:ext>
            </a:extLst>
          </a:blip>
          <a:srcRect l="1110"/>
          <a:stretch/>
        </p:blipFill>
        <p:spPr>
          <a:xfrm>
            <a:off x="9416579" y="267203"/>
            <a:ext cx="2349242" cy="1583741"/>
          </a:xfrm>
          <a:prstGeom prst="rect">
            <a:avLst/>
          </a:prstGeom>
        </p:spPr>
      </p:pic>
    </p:spTree>
    <p:extLst>
      <p:ext uri="{BB962C8B-B14F-4D97-AF65-F5344CB8AC3E}">
        <p14:creationId xmlns:p14="http://schemas.microsoft.com/office/powerpoint/2010/main" val="172673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00E9-3968-F248-92C8-D8881FF71133}"/>
              </a:ext>
            </a:extLst>
          </p:cNvPr>
          <p:cNvSpPr>
            <a:spLocks noGrp="1"/>
          </p:cNvSpPr>
          <p:nvPr>
            <p:ph type="title"/>
          </p:nvPr>
        </p:nvSpPr>
        <p:spPr>
          <a:xfrm>
            <a:off x="525600" y="2484000"/>
            <a:ext cx="5365350" cy="1325563"/>
          </a:xfrm>
        </p:spPr>
        <p:txBody>
          <a:bodyPr/>
          <a:lstStyle/>
          <a:p>
            <a:r>
              <a:rPr lang="en-AU" dirty="0"/>
              <a:t>ADDITIONAL DIGITAL AND EMPLOYABILITY PLACES</a:t>
            </a:r>
          </a:p>
        </p:txBody>
      </p:sp>
    </p:spTree>
    <p:extLst>
      <p:ext uri="{BB962C8B-B14F-4D97-AF65-F5344CB8AC3E}">
        <p14:creationId xmlns:p14="http://schemas.microsoft.com/office/powerpoint/2010/main" val="230698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5B5A2F-1906-9141-AD3C-C04A7E6A99E9}"/>
              </a:ext>
            </a:extLst>
          </p:cNvPr>
          <p:cNvSpPr>
            <a:spLocks noGrp="1"/>
          </p:cNvSpPr>
          <p:nvPr>
            <p:ph idx="1"/>
          </p:nvPr>
        </p:nvSpPr>
        <p:spPr>
          <a:xfrm>
            <a:off x="864000" y="1126156"/>
            <a:ext cx="10464000" cy="759088"/>
          </a:xfrm>
        </p:spPr>
        <p:txBody>
          <a:bodyPr/>
          <a:lstStyle/>
          <a:p>
            <a:pPr>
              <a:spcAft>
                <a:spcPts val="0"/>
              </a:spcAft>
            </a:pPr>
            <a:r>
              <a:rPr lang="en-US" dirty="0"/>
              <a:t>Funding </a:t>
            </a:r>
            <a:r>
              <a:rPr lang="en-AU" dirty="0"/>
              <a:t>through the Victorian Budget 2023-24 provides additional training places in 2024. </a:t>
            </a:r>
          </a:p>
          <a:p>
            <a:pPr>
              <a:spcAft>
                <a:spcPts val="600"/>
              </a:spcAft>
            </a:pPr>
            <a:r>
              <a:rPr lang="en-AU" dirty="0"/>
              <a:t>These additional places are available under 2 program categories:</a:t>
            </a:r>
            <a:endParaRPr lang="en-US" dirty="0"/>
          </a:p>
          <a:p>
            <a:pPr marL="630000" lvl="1" indent="0">
              <a:buNone/>
            </a:pPr>
            <a:endParaRPr lang="en-US" dirty="0"/>
          </a:p>
          <a:p>
            <a:pPr marL="0" lvl="1" indent="0">
              <a:spcBef>
                <a:spcPts val="1200"/>
              </a:spcBef>
              <a:buNone/>
            </a:pPr>
            <a:endParaRPr lang="en-AU" sz="1600" dirty="0"/>
          </a:p>
          <a:p>
            <a:pPr marL="0" lvl="1" indent="0">
              <a:spcBef>
                <a:spcPts val="1200"/>
              </a:spcBef>
              <a:buNone/>
            </a:pPr>
            <a:endParaRPr lang="en-US" dirty="0"/>
          </a:p>
          <a:p>
            <a:pPr marL="630000" lvl="1" indent="0">
              <a:buNone/>
            </a:pPr>
            <a:endParaRPr lang="en-US" dirty="0"/>
          </a:p>
          <a:p>
            <a:pPr marL="630000" lvl="1" indent="0">
              <a:buNone/>
            </a:pPr>
            <a:endParaRPr lang="en-US" dirty="0"/>
          </a:p>
          <a:p>
            <a:pPr marL="630000" lvl="1" indent="0">
              <a:buNone/>
            </a:pPr>
            <a:endParaRPr lang="en-US" dirty="0"/>
          </a:p>
          <a:p>
            <a:pPr marL="630000" lvl="1" indent="0">
              <a:buNone/>
            </a:pPr>
            <a:endParaRPr lang="en-US" dirty="0"/>
          </a:p>
          <a:p>
            <a:pPr lvl="1"/>
            <a:endParaRPr lang="en-AU" dirty="0"/>
          </a:p>
          <a:p>
            <a:endParaRPr lang="en-AU" dirty="0"/>
          </a:p>
        </p:txBody>
      </p:sp>
      <p:sp>
        <p:nvSpPr>
          <p:cNvPr id="3" name="Title 2">
            <a:extLst>
              <a:ext uri="{FF2B5EF4-FFF2-40B4-BE49-F238E27FC236}">
                <a16:creationId xmlns:a16="http://schemas.microsoft.com/office/drawing/2014/main" id="{3FA3CD74-9F85-A34F-B544-5375FF034D53}"/>
              </a:ext>
            </a:extLst>
          </p:cNvPr>
          <p:cNvSpPr>
            <a:spLocks noGrp="1"/>
          </p:cNvSpPr>
          <p:nvPr>
            <p:ph type="title"/>
          </p:nvPr>
        </p:nvSpPr>
        <p:spPr>
          <a:xfrm>
            <a:off x="864000" y="460425"/>
            <a:ext cx="10426300" cy="587204"/>
          </a:xfrm>
        </p:spPr>
        <p:txBody>
          <a:bodyPr/>
          <a:lstStyle/>
          <a:p>
            <a:r>
              <a:rPr lang="en-AU" dirty="0"/>
              <a:t>ADDITIONAL DIGITAL AND EMPLOYABILITY PLACES</a:t>
            </a:r>
          </a:p>
        </p:txBody>
      </p:sp>
      <p:sp>
        <p:nvSpPr>
          <p:cNvPr id="4" name="Slide Number Placeholder 3">
            <a:extLst>
              <a:ext uri="{FF2B5EF4-FFF2-40B4-BE49-F238E27FC236}">
                <a16:creationId xmlns:a16="http://schemas.microsoft.com/office/drawing/2014/main" id="{D0BB5CE5-842C-274D-B16B-2E7F909EDBB2}"/>
              </a:ext>
            </a:extLst>
          </p:cNvPr>
          <p:cNvSpPr>
            <a:spLocks noGrp="1"/>
          </p:cNvSpPr>
          <p:nvPr>
            <p:ph type="sldNum" sz="quarter" idx="12"/>
          </p:nvPr>
        </p:nvSpPr>
        <p:spPr/>
        <p:txBody>
          <a:bodyPr/>
          <a:lstStyle/>
          <a:p>
            <a:fld id="{10F38EA1-A2B3-734E-8FE4-2A14DB32A8FE}" type="slidenum">
              <a:rPr lang="en-US" smtClean="0"/>
              <a:pPr/>
              <a:t>36</a:t>
            </a:fld>
            <a:endParaRPr lang="en-US"/>
          </a:p>
        </p:txBody>
      </p:sp>
      <p:sp>
        <p:nvSpPr>
          <p:cNvPr id="6" name="Rectangle 4">
            <a:extLst>
              <a:ext uri="{FF2B5EF4-FFF2-40B4-BE49-F238E27FC236}">
                <a16:creationId xmlns:a16="http://schemas.microsoft.com/office/drawing/2014/main" id="{609A40BF-4E6D-502C-9894-F903970832C6}"/>
              </a:ext>
            </a:extLst>
          </p:cNvPr>
          <p:cNvSpPr>
            <a:spLocks noChangeArrowheads="1"/>
          </p:cNvSpPr>
          <p:nvPr/>
        </p:nvSpPr>
        <p:spPr bwMode="gray">
          <a:xfrm>
            <a:off x="863999" y="1971452"/>
            <a:ext cx="10464000" cy="473533"/>
          </a:xfrm>
          <a:prstGeom prst="rect">
            <a:avLst/>
          </a:prstGeom>
          <a:ln>
            <a:headEnd type="none" w="lg" len="lg"/>
            <a:tailEnd type="none" w="lg" len="lg"/>
          </a:ln>
        </p:spPr>
        <p:style>
          <a:lnRef idx="3">
            <a:schemeClr val="lt1"/>
          </a:lnRef>
          <a:fillRef idx="1">
            <a:schemeClr val="accent2"/>
          </a:fillRef>
          <a:effectRef idx="1">
            <a:schemeClr val="accent2"/>
          </a:effectRef>
          <a:fontRef idx="minor">
            <a:schemeClr val="lt1"/>
          </a:fontRef>
        </p:style>
        <p:txBody>
          <a:bodyPr lIns="180000" tIns="180000" rIns="180000" bIns="180000" anchor="ctr"/>
          <a:lstStyle/>
          <a:p>
            <a:pPr marL="0" lvl="1" defTabSz="457200" fontAlgn="base">
              <a:spcBef>
                <a:spcPct val="0"/>
              </a:spcBef>
              <a:spcAft>
                <a:spcPct val="0"/>
              </a:spcAft>
              <a:defRPr/>
            </a:pPr>
            <a:r>
              <a:rPr lang="en-US" b="1" dirty="0">
                <a:solidFill>
                  <a:srgbClr val="FFFFFF"/>
                </a:solidFill>
                <a:latin typeface="Arial" panose="020B0604020202020204" pitchFamily="34" charset="0"/>
                <a:cs typeface="Arial" panose="020B0604020202020204" pitchFamily="34" charset="0"/>
              </a:rPr>
              <a:t>Digital Literacy Essentials</a:t>
            </a:r>
          </a:p>
        </p:txBody>
      </p:sp>
      <p:sp>
        <p:nvSpPr>
          <p:cNvPr id="7" name="Rectangle 8">
            <a:extLst>
              <a:ext uri="{FF2B5EF4-FFF2-40B4-BE49-F238E27FC236}">
                <a16:creationId xmlns:a16="http://schemas.microsoft.com/office/drawing/2014/main" id="{61857E70-467C-91E3-784C-FF03F1274901}"/>
              </a:ext>
            </a:extLst>
          </p:cNvPr>
          <p:cNvSpPr>
            <a:spLocks noChangeArrowheads="1"/>
          </p:cNvSpPr>
          <p:nvPr/>
        </p:nvSpPr>
        <p:spPr bwMode="gray">
          <a:xfrm>
            <a:off x="864001" y="3765814"/>
            <a:ext cx="10463998" cy="591803"/>
          </a:xfrm>
          <a:prstGeom prst="rect">
            <a:avLst/>
          </a:prstGeom>
          <a:ln>
            <a:headEnd type="none" w="lg" len="lg"/>
            <a:tailEnd type="none" w="lg" len="lg"/>
          </a:ln>
        </p:spPr>
        <p:style>
          <a:lnRef idx="3">
            <a:schemeClr val="lt1"/>
          </a:lnRef>
          <a:fillRef idx="1">
            <a:schemeClr val="accent2"/>
          </a:fillRef>
          <a:effectRef idx="1">
            <a:schemeClr val="accent2"/>
          </a:effectRef>
          <a:fontRef idx="minor">
            <a:schemeClr val="lt1"/>
          </a:fontRef>
        </p:style>
        <p:txBody>
          <a:bodyPr lIns="180000" tIns="180000" rIns="180000" bIns="180000" anchor="ctr"/>
          <a:lstStyle/>
          <a:p>
            <a:pPr defTabSz="457200" fontAlgn="base">
              <a:spcBef>
                <a:spcPct val="0"/>
              </a:spcBef>
              <a:spcAft>
                <a:spcPct val="0"/>
              </a:spcAft>
              <a:defRPr/>
            </a:pPr>
            <a:endParaRPr lang="en-US" dirty="0"/>
          </a:p>
          <a:p>
            <a:pPr defTabSz="457200" fontAlgn="base">
              <a:spcBef>
                <a:spcPct val="0"/>
              </a:spcBef>
              <a:spcAft>
                <a:spcPct val="0"/>
              </a:spcAft>
              <a:defRPr/>
            </a:pPr>
            <a:r>
              <a:rPr lang="en-US" b="1" dirty="0">
                <a:solidFill>
                  <a:srgbClr val="FFFFFF"/>
                </a:solidFill>
                <a:latin typeface="Arial" panose="020B0604020202020204" pitchFamily="34" charset="0"/>
                <a:cs typeface="Arial" panose="020B0604020202020204" pitchFamily="34" charset="0"/>
              </a:rPr>
              <a:t>Employability with a Digital Component</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Content Placeholder 1">
            <a:extLst>
              <a:ext uri="{FF2B5EF4-FFF2-40B4-BE49-F238E27FC236}">
                <a16:creationId xmlns:a16="http://schemas.microsoft.com/office/drawing/2014/main" id="{94675F6B-B022-F811-FFBA-185376D570BD}"/>
              </a:ext>
            </a:extLst>
          </p:cNvPr>
          <p:cNvSpPr txBox="1">
            <a:spLocks/>
          </p:cNvSpPr>
          <p:nvPr/>
        </p:nvSpPr>
        <p:spPr>
          <a:xfrm>
            <a:off x="863999" y="2587066"/>
            <a:ext cx="10426300" cy="1129910"/>
          </a:xfrm>
          <a:prstGeom prst="rect">
            <a:avLst/>
          </a:prstGeom>
        </p:spPr>
        <p:txBody>
          <a:bodyPr vert="horz" lIns="0" tIns="0" rIns="0" bIns="0" spcCol="360000" rtlCol="0">
            <a:noAutofit/>
          </a:bodyPr>
          <a:lstStyle>
            <a:lvl1pPr marL="0" marR="0" indent="0" algn="l" defTabSz="914400" rtl="0" eaLnBrk="1" fontAlgn="auto" latinLnBrk="0" hangingPunct="1">
              <a:lnSpc>
                <a:spcPct val="110000"/>
              </a:lnSpc>
              <a:spcBef>
                <a:spcPts val="600"/>
              </a:spcBef>
              <a:spcAft>
                <a:spcPts val="1200"/>
              </a:spcAft>
              <a:buClrTx/>
              <a:buSzTx/>
              <a:buFontTx/>
              <a:buNone/>
              <a:tabLst/>
              <a:defRPr sz="1800" b="0" i="0" kern="1200" baseline="0">
                <a:solidFill>
                  <a:schemeClr val="bg2">
                    <a:lumMod val="25000"/>
                  </a:schemeClr>
                </a:solidFill>
                <a:latin typeface="Arial" panose="020B0604020202020204" pitchFamily="34" charset="0"/>
                <a:ea typeface="+mn-ea"/>
                <a:cs typeface="Arial" panose="020B0604020202020204" pitchFamily="34" charset="0"/>
              </a:defRPr>
            </a:lvl1pPr>
            <a:lvl2pPr marL="918000" indent="-288000" algn="l" defTabSz="914400" rtl="0" eaLnBrk="1" latinLnBrk="0" hangingPunct="1">
              <a:lnSpc>
                <a:spcPct val="110000"/>
              </a:lnSpc>
              <a:spcBef>
                <a:spcPts val="600"/>
              </a:spcBef>
              <a:spcAft>
                <a:spcPts val="1200"/>
              </a:spcAft>
              <a:buFont typeface="Arial" panose="020B0604020202020204" pitchFamily="34" charset="0"/>
              <a:buChar char="•"/>
              <a:defRPr sz="1800" b="0" i="0" kern="1200">
                <a:solidFill>
                  <a:schemeClr val="bg2">
                    <a:lumMod val="25000"/>
                  </a:schemeClr>
                </a:solidFill>
                <a:latin typeface="Arial" panose="020B0604020202020204" pitchFamily="34" charset="0"/>
                <a:ea typeface="+mn-ea"/>
                <a:cs typeface="Arial" panose="020B0604020202020204" pitchFamily="34" charset="0"/>
              </a:defRPr>
            </a:lvl2pPr>
            <a:lvl3pPr marL="918000" marR="0" indent="-288000" algn="l" defTabSz="914400" rtl="0" eaLnBrk="1" fontAlgn="auto" latinLnBrk="0" hangingPunct="1">
              <a:lnSpc>
                <a:spcPct val="110000"/>
              </a:lnSpc>
              <a:spcBef>
                <a:spcPts val="600"/>
              </a:spcBef>
              <a:spcAft>
                <a:spcPts val="1200"/>
              </a:spcAft>
              <a:buClrTx/>
              <a:buSzTx/>
              <a:buFont typeface="+mj-lt"/>
              <a:buAutoNum type="arabicPeriod"/>
              <a:tabLst/>
              <a:defRPr sz="1800" b="0" i="0" kern="1200" baseline="0">
                <a:solidFill>
                  <a:schemeClr val="bg2">
                    <a:lumMod val="25000"/>
                  </a:schemeClr>
                </a:solidFill>
                <a:latin typeface="Arial" panose="020B0604020202020204" pitchFamily="34" charset="0"/>
                <a:ea typeface="+mn-ea"/>
                <a:cs typeface="Arial" panose="020B0604020202020204" pitchFamily="34" charset="0"/>
              </a:defRPr>
            </a:lvl3pPr>
            <a:lvl4pPr marL="918000" marR="0" indent="-288000" algn="l" defTabSz="914400" rtl="0" eaLnBrk="1" fontAlgn="auto" latinLnBrk="0" hangingPunct="1">
              <a:lnSpc>
                <a:spcPct val="110000"/>
              </a:lnSpc>
              <a:spcBef>
                <a:spcPts val="600"/>
              </a:spcBef>
              <a:spcAft>
                <a:spcPts val="1200"/>
              </a:spcAft>
              <a:buClr>
                <a:schemeClr val="bg2">
                  <a:lumMod val="25000"/>
                </a:schemeClr>
              </a:buClr>
              <a:buSzTx/>
              <a:buFont typeface="+mj-lt"/>
              <a:buAutoNum type="alphaLcParenR"/>
              <a:tabLst/>
              <a:defRPr sz="1800" b="0" i="0" kern="1200" baseline="0">
                <a:solidFill>
                  <a:schemeClr val="bg2">
                    <a:lumMod val="25000"/>
                  </a:schemeClr>
                </a:solidFill>
                <a:latin typeface="Arial" panose="020B0604020202020204" pitchFamily="34" charset="0"/>
                <a:ea typeface="+mn-ea"/>
                <a:cs typeface="Arial" panose="020B0604020202020204" pitchFamily="34" charset="0"/>
              </a:defRPr>
            </a:lvl4pPr>
            <a:lvl5pPr marL="1206000" marR="0" indent="-288000" algn="l" defTabSz="914400" rtl="0" eaLnBrk="1" fontAlgn="auto" latinLnBrk="0" hangingPunct="1">
              <a:lnSpc>
                <a:spcPct val="110000"/>
              </a:lnSpc>
              <a:spcBef>
                <a:spcPts val="600"/>
              </a:spcBef>
              <a:spcAft>
                <a:spcPts val="1200"/>
              </a:spcAft>
              <a:buClrTx/>
              <a:buSzTx/>
              <a:buFont typeface="Wingdings" pitchFamily="2" charset="2"/>
              <a:buChar char="§"/>
              <a:tabLst/>
              <a:defRPr sz="1800" b="0" i="0" kern="1200" baseline="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lvl="1" indent="0">
              <a:spcBef>
                <a:spcPts val="1200"/>
              </a:spcBef>
              <a:buNone/>
            </a:pPr>
            <a:r>
              <a:rPr lang="en-AU" sz="1600" dirty="0"/>
              <a:t>Digital literacy modules that provide adult Victorians with the entry-level digital skills required to make basic use of digital devices and online applications. These include centrally developed modules available on the Learn Local Secure Portal and the Learn Local website, as well as locally developed A-frames and resources.</a:t>
            </a:r>
          </a:p>
        </p:txBody>
      </p:sp>
      <p:sp>
        <p:nvSpPr>
          <p:cNvPr id="9" name="Content Placeholder 1">
            <a:extLst>
              <a:ext uri="{FF2B5EF4-FFF2-40B4-BE49-F238E27FC236}">
                <a16:creationId xmlns:a16="http://schemas.microsoft.com/office/drawing/2014/main" id="{8066A6CF-CEA2-3290-FA74-9D1B993F4578}"/>
              </a:ext>
            </a:extLst>
          </p:cNvPr>
          <p:cNvSpPr txBox="1">
            <a:spLocks/>
          </p:cNvSpPr>
          <p:nvPr/>
        </p:nvSpPr>
        <p:spPr>
          <a:xfrm>
            <a:off x="863999" y="4499698"/>
            <a:ext cx="10426300" cy="1630169"/>
          </a:xfrm>
          <a:prstGeom prst="rect">
            <a:avLst/>
          </a:prstGeom>
        </p:spPr>
        <p:txBody>
          <a:bodyPr vert="horz" lIns="0" tIns="0" rIns="0" bIns="0" spcCol="360000" rtlCol="0">
            <a:noAutofit/>
          </a:bodyPr>
          <a:lstStyle>
            <a:lvl1pPr marL="0" marR="0" indent="0" algn="l" defTabSz="914400" rtl="0" eaLnBrk="1" fontAlgn="auto" latinLnBrk="0" hangingPunct="1">
              <a:lnSpc>
                <a:spcPct val="110000"/>
              </a:lnSpc>
              <a:spcBef>
                <a:spcPts val="600"/>
              </a:spcBef>
              <a:spcAft>
                <a:spcPts val="1200"/>
              </a:spcAft>
              <a:buClrTx/>
              <a:buSzTx/>
              <a:buFontTx/>
              <a:buNone/>
              <a:tabLst/>
              <a:defRPr sz="1800" b="0" i="0" kern="1200" baseline="0">
                <a:solidFill>
                  <a:schemeClr val="bg2">
                    <a:lumMod val="25000"/>
                  </a:schemeClr>
                </a:solidFill>
                <a:latin typeface="Arial" panose="020B0604020202020204" pitchFamily="34" charset="0"/>
                <a:ea typeface="+mn-ea"/>
                <a:cs typeface="Arial" panose="020B0604020202020204" pitchFamily="34" charset="0"/>
              </a:defRPr>
            </a:lvl1pPr>
            <a:lvl2pPr marL="918000" indent="-288000" algn="l" defTabSz="914400" rtl="0" eaLnBrk="1" latinLnBrk="0" hangingPunct="1">
              <a:lnSpc>
                <a:spcPct val="110000"/>
              </a:lnSpc>
              <a:spcBef>
                <a:spcPts val="600"/>
              </a:spcBef>
              <a:spcAft>
                <a:spcPts val="1200"/>
              </a:spcAft>
              <a:buFont typeface="Arial" panose="020B0604020202020204" pitchFamily="34" charset="0"/>
              <a:buChar char="•"/>
              <a:defRPr sz="1800" b="0" i="0" kern="1200">
                <a:solidFill>
                  <a:schemeClr val="bg2">
                    <a:lumMod val="25000"/>
                  </a:schemeClr>
                </a:solidFill>
                <a:latin typeface="Arial" panose="020B0604020202020204" pitchFamily="34" charset="0"/>
                <a:ea typeface="+mn-ea"/>
                <a:cs typeface="Arial" panose="020B0604020202020204" pitchFamily="34" charset="0"/>
              </a:defRPr>
            </a:lvl2pPr>
            <a:lvl3pPr marL="918000" marR="0" indent="-288000" algn="l" defTabSz="914400" rtl="0" eaLnBrk="1" fontAlgn="auto" latinLnBrk="0" hangingPunct="1">
              <a:lnSpc>
                <a:spcPct val="110000"/>
              </a:lnSpc>
              <a:spcBef>
                <a:spcPts val="600"/>
              </a:spcBef>
              <a:spcAft>
                <a:spcPts val="1200"/>
              </a:spcAft>
              <a:buClrTx/>
              <a:buSzTx/>
              <a:buFont typeface="+mj-lt"/>
              <a:buAutoNum type="arabicPeriod"/>
              <a:tabLst/>
              <a:defRPr sz="1800" b="0" i="0" kern="1200" baseline="0">
                <a:solidFill>
                  <a:schemeClr val="bg2">
                    <a:lumMod val="25000"/>
                  </a:schemeClr>
                </a:solidFill>
                <a:latin typeface="Arial" panose="020B0604020202020204" pitchFamily="34" charset="0"/>
                <a:ea typeface="+mn-ea"/>
                <a:cs typeface="Arial" panose="020B0604020202020204" pitchFamily="34" charset="0"/>
              </a:defRPr>
            </a:lvl3pPr>
            <a:lvl4pPr marL="918000" marR="0" indent="-288000" algn="l" defTabSz="914400" rtl="0" eaLnBrk="1" fontAlgn="auto" latinLnBrk="0" hangingPunct="1">
              <a:lnSpc>
                <a:spcPct val="110000"/>
              </a:lnSpc>
              <a:spcBef>
                <a:spcPts val="600"/>
              </a:spcBef>
              <a:spcAft>
                <a:spcPts val="1200"/>
              </a:spcAft>
              <a:buClr>
                <a:schemeClr val="bg2">
                  <a:lumMod val="25000"/>
                </a:schemeClr>
              </a:buClr>
              <a:buSzTx/>
              <a:buFont typeface="+mj-lt"/>
              <a:buAutoNum type="alphaLcParenR"/>
              <a:tabLst/>
              <a:defRPr sz="1800" b="0" i="0" kern="1200" baseline="0">
                <a:solidFill>
                  <a:schemeClr val="bg2">
                    <a:lumMod val="25000"/>
                  </a:schemeClr>
                </a:solidFill>
                <a:latin typeface="Arial" panose="020B0604020202020204" pitchFamily="34" charset="0"/>
                <a:ea typeface="+mn-ea"/>
                <a:cs typeface="Arial" panose="020B0604020202020204" pitchFamily="34" charset="0"/>
              </a:defRPr>
            </a:lvl4pPr>
            <a:lvl5pPr marL="1206000" marR="0" indent="-288000" algn="l" defTabSz="914400" rtl="0" eaLnBrk="1" fontAlgn="auto" latinLnBrk="0" hangingPunct="1">
              <a:lnSpc>
                <a:spcPct val="110000"/>
              </a:lnSpc>
              <a:spcBef>
                <a:spcPts val="600"/>
              </a:spcBef>
              <a:spcAft>
                <a:spcPts val="1200"/>
              </a:spcAft>
              <a:buClrTx/>
              <a:buSzTx/>
              <a:buFont typeface="Wingdings" pitchFamily="2" charset="2"/>
              <a:buChar char="§"/>
              <a:tabLst/>
              <a:defRPr sz="1800" b="0" i="0" kern="1200" baseline="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lvl="1" indent="0">
              <a:spcBef>
                <a:spcPts val="0"/>
              </a:spcBef>
              <a:spcAft>
                <a:spcPts val="0"/>
              </a:spcAft>
              <a:buNone/>
            </a:pPr>
            <a:r>
              <a:rPr lang="en-AU" sz="1600" dirty="0">
                <a:effectLst/>
                <a:latin typeface="+mn-lt"/>
                <a:ea typeface="Calibri" panose="020F0502020204030204" pitchFamily="34" charset="0"/>
              </a:rPr>
              <a:t>Modules that provide adult Victorians with core employability skills training which embeds a digital component.</a:t>
            </a:r>
            <a:endParaRPr lang="en-US" sz="1600" dirty="0"/>
          </a:p>
          <a:p>
            <a:pPr marL="361950" lvl="1" indent="-180975">
              <a:spcAft>
                <a:spcPts val="300"/>
              </a:spcAft>
            </a:pPr>
            <a:r>
              <a:rPr lang="en-AU" sz="1600" dirty="0"/>
              <a:t>Both program categories include centrally developed modules available on the Learn Local Secure Portal and the Learn Local website, as well as locally developed A-frames and resources.</a:t>
            </a:r>
            <a:endParaRPr lang="en-US" sz="1600" dirty="0">
              <a:latin typeface="+mn-lt"/>
            </a:endParaRPr>
          </a:p>
          <a:p>
            <a:pPr marL="361950" lvl="1" indent="-180975">
              <a:spcAft>
                <a:spcPts val="0"/>
              </a:spcAft>
            </a:pPr>
            <a:r>
              <a:rPr lang="en-AU" sz="1600" dirty="0">
                <a:latin typeface="+mn-lt"/>
              </a:rPr>
              <a:t>Further details: Attachment 1, Program Table in the 2024 EOI Guidelines. </a:t>
            </a:r>
          </a:p>
          <a:p>
            <a:pPr marL="630000" lvl="1" indent="0">
              <a:buNone/>
            </a:pPr>
            <a:endParaRPr lang="en-AU" dirty="0"/>
          </a:p>
        </p:txBody>
      </p:sp>
    </p:spTree>
    <p:extLst>
      <p:ext uri="{BB962C8B-B14F-4D97-AF65-F5344CB8AC3E}">
        <p14:creationId xmlns:p14="http://schemas.microsoft.com/office/powerpoint/2010/main" val="376554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B82A5-5ADC-4E4A-A4E4-52CA3AEAF1FB}"/>
              </a:ext>
            </a:extLst>
          </p:cNvPr>
          <p:cNvSpPr>
            <a:spLocks noGrp="1"/>
          </p:cNvSpPr>
          <p:nvPr>
            <p:ph idx="1"/>
          </p:nvPr>
        </p:nvSpPr>
        <p:spPr>
          <a:xfrm>
            <a:off x="606392" y="1106905"/>
            <a:ext cx="11251932" cy="5373095"/>
          </a:xfrm>
        </p:spPr>
        <p:txBody>
          <a:bodyPr/>
          <a:lstStyle/>
          <a:p>
            <a:pPr>
              <a:spcAft>
                <a:spcPts val="600"/>
              </a:spcAft>
            </a:pPr>
            <a:r>
              <a:rPr lang="en-AU" sz="1600" u="sng" dirty="0">
                <a:effectLst/>
                <a:latin typeface="+mn-lt"/>
                <a:ea typeface="Times New Roman" panose="02020603050405020304" pitchFamily="18" charset="0"/>
                <a:cs typeface="Calibri" panose="020F0502020204030204" pitchFamily="34" charset="0"/>
              </a:rPr>
              <a:t>Allocation of hours by LGA and training delivery program stream</a:t>
            </a:r>
            <a:endParaRPr lang="en-US" sz="1600" dirty="0">
              <a:latin typeface="+mn-lt"/>
            </a:endParaRPr>
          </a:p>
          <a:p>
            <a:pPr lvl="1">
              <a:spcBef>
                <a:spcPts val="0"/>
              </a:spcBef>
              <a:spcAft>
                <a:spcPts val="0"/>
              </a:spcAft>
            </a:pPr>
            <a:r>
              <a:rPr lang="en-AU" sz="1600" dirty="0">
                <a:latin typeface="+mn-lt"/>
                <a:cs typeface="Calibri" panose="020F0502020204030204" pitchFamily="34" charset="0"/>
              </a:rPr>
              <a:t>reflects Additional Digital and Employability Places initiative strategic priorities and implementation strategy</a:t>
            </a:r>
          </a:p>
          <a:p>
            <a:pPr lvl="1">
              <a:spcBef>
                <a:spcPts val="0"/>
              </a:spcBef>
              <a:spcAft>
                <a:spcPts val="0"/>
              </a:spcAft>
            </a:pPr>
            <a:r>
              <a:rPr lang="en-AU" sz="1600" dirty="0">
                <a:latin typeface="+mn-lt"/>
                <a:cs typeface="Calibri" panose="020F0502020204030204" pitchFamily="34" charset="0"/>
              </a:rPr>
              <a:t>equitable allocation of resources across the state according to learner demand</a:t>
            </a:r>
          </a:p>
          <a:p>
            <a:pPr lvl="1">
              <a:spcBef>
                <a:spcPts val="0"/>
              </a:spcBef>
              <a:spcAft>
                <a:spcPts val="0"/>
              </a:spcAft>
            </a:pPr>
            <a:r>
              <a:rPr lang="en-AU" sz="1600" dirty="0">
                <a:latin typeface="+mn-lt"/>
                <a:cs typeface="Calibri" panose="020F0502020204030204" pitchFamily="34" charset="0"/>
              </a:rPr>
              <a:t>relevance of the proposed module to the Local Government Area (LGA) including local community needs and regional area priorities</a:t>
            </a:r>
          </a:p>
          <a:p>
            <a:pPr lvl="1">
              <a:spcBef>
                <a:spcPts val="0"/>
              </a:spcBef>
              <a:spcAft>
                <a:spcPts val="0"/>
              </a:spcAft>
            </a:pPr>
            <a:r>
              <a:rPr lang="en-AU" sz="1600" dirty="0">
                <a:latin typeface="+mn-lt"/>
                <a:cs typeface="Calibri" panose="020F0502020204030204" pitchFamily="34" charset="0"/>
              </a:rPr>
              <a:t>the provider’s history of delivery to contract</a:t>
            </a:r>
          </a:p>
          <a:p>
            <a:pPr lvl="1">
              <a:spcBef>
                <a:spcPts val="0"/>
              </a:spcBef>
              <a:spcAft>
                <a:spcPts val="0"/>
              </a:spcAft>
            </a:pPr>
            <a:r>
              <a:rPr lang="en-AU" sz="1600" dirty="0">
                <a:latin typeface="+mn-lt"/>
                <a:cs typeface="Calibri" panose="020F0502020204030204" pitchFamily="34" charset="0"/>
              </a:rPr>
              <a:t>capacity of the provider to meet delivery and reporting standards.</a:t>
            </a:r>
            <a:endParaRPr lang="en-AU" sz="1600" dirty="0"/>
          </a:p>
          <a:p>
            <a:pPr marL="0" lvl="1" indent="0">
              <a:spcAft>
                <a:spcPts val="600"/>
              </a:spcAft>
              <a:buNone/>
            </a:pPr>
            <a:r>
              <a:rPr lang="en-AU" sz="1600" u="sng" dirty="0">
                <a:latin typeface="+mn-lt"/>
                <a:cs typeface="Calibri" panose="020F0502020204030204" pitchFamily="34" charset="0"/>
              </a:rPr>
              <a:t>Assessment of module delivery, against strategic priorities and PQF</a:t>
            </a:r>
          </a:p>
          <a:p>
            <a:pPr lvl="1">
              <a:spcBef>
                <a:spcPts val="0"/>
              </a:spcBef>
              <a:spcAft>
                <a:spcPts val="0"/>
              </a:spcAft>
            </a:pPr>
            <a:r>
              <a:rPr lang="en-AU" sz="1600" dirty="0">
                <a:latin typeface="+mn-lt"/>
                <a:cs typeface="Calibri" panose="020F0502020204030204" pitchFamily="34" charset="0"/>
              </a:rPr>
              <a:t>alignment to the ACFE Board Strategy 2020-25</a:t>
            </a:r>
          </a:p>
          <a:p>
            <a:pPr lvl="1">
              <a:spcBef>
                <a:spcPts val="0"/>
              </a:spcBef>
              <a:spcAft>
                <a:spcPts val="0"/>
              </a:spcAft>
            </a:pPr>
            <a:r>
              <a:rPr lang="en-AU" sz="1600" dirty="0">
                <a:latin typeface="+mn-lt"/>
                <a:cs typeface="Calibri" panose="020F0502020204030204" pitchFamily="34" charset="0"/>
              </a:rPr>
              <a:t>quality of Module Plans and Session Plans, if not using centralised resources</a:t>
            </a:r>
          </a:p>
          <a:p>
            <a:pPr lvl="1">
              <a:spcBef>
                <a:spcPts val="0"/>
              </a:spcBef>
              <a:spcAft>
                <a:spcPts val="0"/>
              </a:spcAft>
            </a:pPr>
            <a:r>
              <a:rPr lang="en-AU" sz="1600" dirty="0">
                <a:latin typeface="+mn-lt"/>
                <a:cs typeface="Calibri" panose="020F0502020204030204" pitchFamily="34" charset="0"/>
              </a:rPr>
              <a:t>alignment to PQF+ requirements, for local modules being delivered under the Stronger by Design model</a:t>
            </a:r>
          </a:p>
          <a:p>
            <a:pPr lvl="1">
              <a:spcBef>
                <a:spcPts val="0"/>
              </a:spcBef>
              <a:spcAft>
                <a:spcPts val="0"/>
              </a:spcAft>
            </a:pPr>
            <a:r>
              <a:rPr lang="en-AU" sz="1600" dirty="0">
                <a:latin typeface="+mn-lt"/>
                <a:cs typeface="Calibri" panose="020F0502020204030204" pitchFamily="34" charset="0"/>
              </a:rPr>
              <a:t>evidence that the proposed module is aligned to one or more of the roles specified in the ACFE Board Strategy 2020-25</a:t>
            </a:r>
          </a:p>
          <a:p>
            <a:pPr lvl="1">
              <a:spcBef>
                <a:spcPts val="0"/>
              </a:spcBef>
              <a:spcAft>
                <a:spcPts val="0"/>
              </a:spcAft>
            </a:pPr>
            <a:r>
              <a:rPr lang="en-AU" sz="1600" dirty="0">
                <a:latin typeface="+mn-lt"/>
                <a:cs typeface="Calibri" panose="020F0502020204030204" pitchFamily="34" charset="0"/>
              </a:rPr>
              <a:t>the module will either deliver</a:t>
            </a:r>
          </a:p>
          <a:p>
            <a:pPr lvl="1">
              <a:spcBef>
                <a:spcPts val="0"/>
              </a:spcBef>
              <a:spcAft>
                <a:spcPts val="0"/>
              </a:spcAft>
            </a:pPr>
            <a:r>
              <a:rPr lang="en-AU" sz="1600" dirty="0">
                <a:latin typeface="+mn-lt"/>
                <a:cs typeface="Calibri" panose="020F0502020204030204" pitchFamily="34" charset="0"/>
              </a:rPr>
              <a:t>general digital literacy skills or</a:t>
            </a:r>
          </a:p>
          <a:p>
            <a:pPr lvl="1">
              <a:spcBef>
                <a:spcPts val="0"/>
              </a:spcBef>
              <a:spcAft>
                <a:spcPts val="0"/>
              </a:spcAft>
            </a:pPr>
            <a:r>
              <a:rPr lang="en-AU" sz="1600" dirty="0">
                <a:latin typeface="+mn-lt"/>
                <a:cs typeface="Calibri" panose="020F0502020204030204" pitchFamily="34" charset="0"/>
              </a:rPr>
              <a:t>employability skills with a digital focus</a:t>
            </a:r>
          </a:p>
          <a:p>
            <a:pPr lvl="1">
              <a:spcBef>
                <a:spcPts val="0"/>
              </a:spcBef>
              <a:spcAft>
                <a:spcPts val="0"/>
              </a:spcAft>
            </a:pPr>
            <a:r>
              <a:rPr lang="en-AU" sz="1600" dirty="0">
                <a:latin typeface="+mn-lt"/>
                <a:cs typeface="Calibri" panose="020F0502020204030204" pitchFamily="34" charset="0"/>
              </a:rPr>
              <a:t>the course is targeted at the needs of educationally disadvantaged adults</a:t>
            </a:r>
          </a:p>
          <a:p>
            <a:pPr lvl="1">
              <a:spcBef>
                <a:spcPts val="0"/>
              </a:spcBef>
              <a:spcAft>
                <a:spcPts val="0"/>
              </a:spcAft>
            </a:pPr>
            <a:r>
              <a:rPr lang="en-AU" sz="1600" dirty="0">
                <a:latin typeface="+mn-lt"/>
                <a:cs typeface="Calibri" panose="020F0502020204030204" pitchFamily="34" charset="0"/>
              </a:rPr>
              <a:t>evidence of course evaluation/moderation, if not using centralised resources.</a:t>
            </a:r>
          </a:p>
          <a:p>
            <a:pPr marL="630000" lvl="1" indent="0">
              <a:buNone/>
            </a:pPr>
            <a:endParaRPr lang="en-US" dirty="0"/>
          </a:p>
        </p:txBody>
      </p:sp>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606392" y="372539"/>
            <a:ext cx="9269128" cy="734366"/>
          </a:xfrm>
        </p:spPr>
        <p:txBody>
          <a:bodyPr/>
          <a:lstStyle/>
          <a:p>
            <a:r>
              <a:rPr lang="en-AU" dirty="0"/>
              <a:t>ADDITIONAL DIGITAL AND EMPLOYABILITY PLACES</a:t>
            </a:r>
            <a:br>
              <a:rPr lang="en-AU" dirty="0"/>
            </a:br>
            <a:r>
              <a:rPr lang="en-AU" sz="1800" dirty="0"/>
              <a:t>Assessment Criteria</a:t>
            </a:r>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p:txBody>
          <a:bodyPr/>
          <a:lstStyle/>
          <a:p>
            <a:fld id="{10F38EA1-A2B3-734E-8FE4-2A14DB32A8FE}" type="slidenum">
              <a:rPr lang="en-US" smtClean="0"/>
              <a:pPr/>
              <a:t>37</a:t>
            </a:fld>
            <a:endParaRPr lang="en-US" dirty="0"/>
          </a:p>
        </p:txBody>
      </p:sp>
    </p:spTree>
    <p:extLst>
      <p:ext uri="{BB962C8B-B14F-4D97-AF65-F5344CB8AC3E}">
        <p14:creationId xmlns:p14="http://schemas.microsoft.com/office/powerpoint/2010/main" val="145849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00E9-3968-F248-92C8-D8881FF71133}"/>
              </a:ext>
            </a:extLst>
          </p:cNvPr>
          <p:cNvSpPr>
            <a:spLocks noGrp="1"/>
          </p:cNvSpPr>
          <p:nvPr>
            <p:ph type="title"/>
          </p:nvPr>
        </p:nvSpPr>
        <p:spPr>
          <a:xfrm>
            <a:off x="525600" y="2484000"/>
            <a:ext cx="5051025" cy="1325563"/>
          </a:xfrm>
        </p:spPr>
        <p:txBody>
          <a:bodyPr/>
          <a:lstStyle/>
          <a:p>
            <a:r>
              <a:rPr lang="en-AU" dirty="0"/>
              <a:t>REPORTING</a:t>
            </a:r>
          </a:p>
        </p:txBody>
      </p:sp>
    </p:spTree>
    <p:extLst>
      <p:ext uri="{BB962C8B-B14F-4D97-AF65-F5344CB8AC3E}">
        <p14:creationId xmlns:p14="http://schemas.microsoft.com/office/powerpoint/2010/main" val="158378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B82A5-5ADC-4E4A-A4E4-52CA3AEAF1FB}"/>
              </a:ext>
            </a:extLst>
          </p:cNvPr>
          <p:cNvSpPr>
            <a:spLocks noGrp="1"/>
          </p:cNvSpPr>
          <p:nvPr>
            <p:ph idx="1"/>
          </p:nvPr>
        </p:nvSpPr>
        <p:spPr>
          <a:xfrm>
            <a:off x="864000" y="1287001"/>
            <a:ext cx="10426300" cy="4283998"/>
          </a:xfrm>
        </p:spPr>
        <p:txBody>
          <a:bodyPr/>
          <a:lstStyle/>
          <a:p>
            <a:pPr>
              <a:spcBef>
                <a:spcPts val="600"/>
              </a:spcBef>
              <a:spcAft>
                <a:spcPts val="1200"/>
              </a:spcAft>
            </a:pPr>
            <a:r>
              <a:rPr lang="en-US" b="1" dirty="0"/>
              <a:t>Note there are separate reporting guidelines for all 2024 ACFE Board funded training delivery, which will be on the Learn Local website.</a:t>
            </a:r>
          </a:p>
          <a:p>
            <a:r>
              <a:rPr lang="en-US" b="1" dirty="0"/>
              <a:t>It is your responsibility to accurately report </a:t>
            </a:r>
            <a:r>
              <a:rPr lang="en-US" dirty="0"/>
              <a:t>the delivery of ACFE training programs, in accordance with the agreed Delivery Plan.</a:t>
            </a:r>
          </a:p>
          <a:p>
            <a:r>
              <a:rPr lang="en-US" dirty="0"/>
              <a:t>Accurate reporting is essential to assist the ACFE Board in understanding and responding to community need for pre-accredited training delivery.</a:t>
            </a:r>
          </a:p>
        </p:txBody>
      </p:sp>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864000" y="574669"/>
            <a:ext cx="8703512" cy="587204"/>
          </a:xfrm>
        </p:spPr>
        <p:txBody>
          <a:bodyPr/>
          <a:lstStyle/>
          <a:p>
            <a:r>
              <a:rPr lang="en-AU" dirty="0"/>
              <a:t>REPORTING – ACFE TRAINING DELIVERY (SVTS)</a:t>
            </a:r>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p:txBody>
          <a:bodyPr/>
          <a:lstStyle/>
          <a:p>
            <a:fld id="{10F38EA1-A2B3-734E-8FE4-2A14DB32A8FE}" type="slidenum">
              <a:rPr lang="en-US" smtClean="0"/>
              <a:pPr/>
              <a:t>39</a:t>
            </a:fld>
            <a:endParaRPr lang="en-US"/>
          </a:p>
        </p:txBody>
      </p:sp>
      <p:pic>
        <p:nvPicPr>
          <p:cNvPr id="6" name="Picture 5">
            <a:extLst>
              <a:ext uri="{FF2B5EF4-FFF2-40B4-BE49-F238E27FC236}">
                <a16:creationId xmlns:a16="http://schemas.microsoft.com/office/drawing/2014/main" id="{B236EC2B-1E54-8085-CC11-9664A07DD41A}"/>
              </a:ext>
            </a:extLst>
          </p:cNvPr>
          <p:cNvPicPr>
            <a:picLocks noChangeAspect="1"/>
          </p:cNvPicPr>
          <p:nvPr/>
        </p:nvPicPr>
        <p:blipFill>
          <a:blip r:embed="rId2"/>
          <a:stretch>
            <a:fillRect/>
          </a:stretch>
        </p:blipFill>
        <p:spPr>
          <a:xfrm>
            <a:off x="4526644" y="3966598"/>
            <a:ext cx="3101011" cy="1996338"/>
          </a:xfrm>
          <a:prstGeom prst="rect">
            <a:avLst/>
          </a:prstGeom>
          <a:ln>
            <a:solidFill>
              <a:schemeClr val="tx2"/>
            </a:solidFill>
          </a:ln>
        </p:spPr>
      </p:pic>
    </p:spTree>
    <p:extLst>
      <p:ext uri="{BB962C8B-B14F-4D97-AF65-F5344CB8AC3E}">
        <p14:creationId xmlns:p14="http://schemas.microsoft.com/office/powerpoint/2010/main" val="198630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00E9-3968-F248-92C8-D8881FF71133}"/>
              </a:ext>
            </a:extLst>
          </p:cNvPr>
          <p:cNvSpPr>
            <a:spLocks noGrp="1"/>
          </p:cNvSpPr>
          <p:nvPr>
            <p:ph type="title"/>
          </p:nvPr>
        </p:nvSpPr>
        <p:spPr>
          <a:xfrm>
            <a:off x="524635" y="2484043"/>
            <a:ext cx="5051025" cy="1325563"/>
          </a:xfrm>
        </p:spPr>
        <p:txBody>
          <a:bodyPr/>
          <a:lstStyle/>
          <a:p>
            <a:r>
              <a:rPr lang="en-AU" dirty="0"/>
              <a:t>OVERVIEW</a:t>
            </a:r>
          </a:p>
        </p:txBody>
      </p:sp>
    </p:spTree>
    <p:extLst>
      <p:ext uri="{BB962C8B-B14F-4D97-AF65-F5344CB8AC3E}">
        <p14:creationId xmlns:p14="http://schemas.microsoft.com/office/powerpoint/2010/main" val="317700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5B5A2F-1906-9141-AD3C-C04A7E6A99E9}"/>
              </a:ext>
            </a:extLst>
          </p:cNvPr>
          <p:cNvSpPr>
            <a:spLocks noGrp="1"/>
          </p:cNvSpPr>
          <p:nvPr>
            <p:ph idx="1"/>
          </p:nvPr>
        </p:nvSpPr>
        <p:spPr>
          <a:xfrm>
            <a:off x="711600" y="772165"/>
            <a:ext cx="4718653" cy="5904208"/>
          </a:xfrm>
        </p:spPr>
        <p:txBody>
          <a:bodyPr/>
          <a:lstStyle/>
          <a:p>
            <a:pPr marL="285750" indent="-285750">
              <a:spcBef>
                <a:spcPts val="600"/>
              </a:spcBef>
              <a:spcAft>
                <a:spcPts val="600"/>
              </a:spcAft>
              <a:buFont typeface="Arial" panose="020B0604020202020204" pitchFamily="34" charset="0"/>
              <a:buChar char="•"/>
            </a:pPr>
            <a:r>
              <a:rPr lang="en-AU" b="1" dirty="0">
                <a:latin typeface="+mn-lt"/>
                <a:cs typeface="Calibri" panose="020F0502020204030204" pitchFamily="34" charset="0"/>
              </a:rPr>
              <a:t>The SCH subsidy rate </a:t>
            </a:r>
            <a:r>
              <a:rPr lang="en-AU" dirty="0">
                <a:latin typeface="+mn-lt"/>
                <a:cs typeface="Calibri" panose="020F0502020204030204" pitchFamily="34" charset="0"/>
              </a:rPr>
              <a:t>will remain </a:t>
            </a:r>
            <a:r>
              <a:rPr lang="en-AU" sz="1800" b="1" dirty="0">
                <a:solidFill>
                  <a:schemeClr val="tx1"/>
                </a:solidFill>
                <a:latin typeface="+mn-lt"/>
                <a:cs typeface="Calibri" panose="020F0502020204030204" pitchFamily="34" charset="0"/>
              </a:rPr>
              <a:t>at $9.35 </a:t>
            </a:r>
            <a:r>
              <a:rPr lang="en-AU" dirty="0">
                <a:latin typeface="+mn-lt"/>
                <a:cs typeface="Calibri" panose="020F0502020204030204" pitchFamily="34" charset="0"/>
              </a:rPr>
              <a:t>in 2024.</a:t>
            </a:r>
          </a:p>
          <a:p>
            <a:pPr marL="285750" indent="-285750">
              <a:spcBef>
                <a:spcPts val="600"/>
              </a:spcBef>
              <a:spcAft>
                <a:spcPts val="600"/>
              </a:spcAft>
              <a:buFont typeface="Arial" panose="020B0604020202020204" pitchFamily="34" charset="0"/>
              <a:buChar char="•"/>
            </a:pPr>
            <a:r>
              <a:rPr lang="en-AU" b="1" dirty="0">
                <a:latin typeface="+mn-lt"/>
                <a:cs typeface="Calibri" panose="020F0502020204030204" pitchFamily="34" charset="0"/>
              </a:rPr>
              <a:t>The Training Delivery Support Grant will be $5,500.</a:t>
            </a:r>
          </a:p>
          <a:p>
            <a:pPr marL="285750" indent="-285750">
              <a:spcBef>
                <a:spcPts val="0"/>
              </a:spcBef>
              <a:buFont typeface="Arial" panose="020B0604020202020204" pitchFamily="34" charset="0"/>
              <a:buChar char="•"/>
            </a:pPr>
            <a:r>
              <a:rPr lang="en-AU" b="1" dirty="0">
                <a:latin typeface="+mn-lt"/>
                <a:cs typeface="Calibri" panose="020F0502020204030204" pitchFamily="34" charset="0"/>
              </a:rPr>
              <a:t>Fee Concessions – </a:t>
            </a:r>
            <a:r>
              <a:rPr lang="en-AU" dirty="0">
                <a:latin typeface="+mn-lt"/>
                <a:cs typeface="Calibri" panose="020F0502020204030204" pitchFamily="34" charset="0"/>
              </a:rPr>
              <a:t>The ACFE Board will reimburse providers for a proportion of the revenue foregone by granting fee concessions to learners in pre-accredited courses, based on reported data in SVTS.</a:t>
            </a:r>
          </a:p>
          <a:p>
            <a:pPr marL="285750" indent="-285750">
              <a:spcBef>
                <a:spcPts val="0"/>
              </a:spcBef>
              <a:buFont typeface="Arial" panose="020B0604020202020204" pitchFamily="34" charset="0"/>
              <a:buChar char="•"/>
            </a:pPr>
            <a:r>
              <a:rPr lang="en-AU" b="1" dirty="0">
                <a:latin typeface="+mn-lt"/>
                <a:cs typeface="Calibri" panose="020F0502020204030204" pitchFamily="34" charset="0"/>
              </a:rPr>
              <a:t>Regional Loading – </a:t>
            </a:r>
            <a:r>
              <a:rPr lang="en-AU" dirty="0">
                <a:latin typeface="+mn-lt"/>
                <a:cs typeface="Calibri" panose="020F0502020204030204" pitchFamily="34" charset="0"/>
              </a:rPr>
              <a:t>20 per cent loading on regional delivery paid in two instalments: in semester one 2024, and in 2025 based on a reconciliation of end-of-year 2024 SVTS reported data.</a:t>
            </a:r>
          </a:p>
          <a:p>
            <a:pPr marL="285750" indent="-285750">
              <a:spcBef>
                <a:spcPts val="0"/>
              </a:spcBef>
              <a:buFont typeface="Arial" panose="020B0604020202020204" pitchFamily="34" charset="0"/>
              <a:buChar char="•"/>
              <a:defRPr/>
            </a:pPr>
            <a:r>
              <a:rPr lang="en-AU" b="1" dirty="0">
                <a:latin typeface="+mn-lt"/>
                <a:cs typeface="Calibri" panose="020F0502020204030204" pitchFamily="34" charset="0"/>
              </a:rPr>
              <a:t>Koorie loading – </a:t>
            </a:r>
            <a:r>
              <a:rPr lang="en-AU" dirty="0">
                <a:latin typeface="+mn-lt"/>
                <a:cs typeface="Calibri" panose="020F0502020204030204" pitchFamily="34" charset="0"/>
              </a:rPr>
              <a:t>a 50 per cent loading on delivery will be paid in semester one 2024 and in early 2025, based on SVTS reported data.</a:t>
            </a:r>
          </a:p>
          <a:p>
            <a:pPr lvl="0"/>
            <a:endParaRPr lang="en-AU" dirty="0"/>
          </a:p>
        </p:txBody>
      </p:sp>
      <p:sp>
        <p:nvSpPr>
          <p:cNvPr id="3" name="Title 2">
            <a:extLst>
              <a:ext uri="{FF2B5EF4-FFF2-40B4-BE49-F238E27FC236}">
                <a16:creationId xmlns:a16="http://schemas.microsoft.com/office/drawing/2014/main" id="{3FA3CD74-9F85-A34F-B544-5375FF034D53}"/>
              </a:ext>
            </a:extLst>
          </p:cNvPr>
          <p:cNvSpPr>
            <a:spLocks noGrp="1"/>
          </p:cNvSpPr>
          <p:nvPr>
            <p:ph type="title"/>
          </p:nvPr>
        </p:nvSpPr>
        <p:spPr>
          <a:xfrm>
            <a:off x="711600" y="257844"/>
            <a:ext cx="10426300" cy="587204"/>
          </a:xfrm>
        </p:spPr>
        <p:txBody>
          <a:bodyPr/>
          <a:lstStyle/>
          <a:p>
            <a:r>
              <a:rPr lang="en-AU" dirty="0"/>
              <a:t>PAYMENTS AND REPORTING SCHEDULE</a:t>
            </a:r>
          </a:p>
        </p:txBody>
      </p:sp>
      <p:sp>
        <p:nvSpPr>
          <p:cNvPr id="4" name="Slide Number Placeholder 3">
            <a:extLst>
              <a:ext uri="{FF2B5EF4-FFF2-40B4-BE49-F238E27FC236}">
                <a16:creationId xmlns:a16="http://schemas.microsoft.com/office/drawing/2014/main" id="{D0BB5CE5-842C-274D-B16B-2E7F909EDBB2}"/>
              </a:ext>
            </a:extLst>
          </p:cNvPr>
          <p:cNvSpPr>
            <a:spLocks noGrp="1"/>
          </p:cNvSpPr>
          <p:nvPr>
            <p:ph type="sldNum" sz="quarter" idx="12"/>
          </p:nvPr>
        </p:nvSpPr>
        <p:spPr/>
        <p:txBody>
          <a:bodyPr/>
          <a:lstStyle/>
          <a:p>
            <a:fld id="{10F38EA1-A2B3-734E-8FE4-2A14DB32A8FE}" type="slidenum">
              <a:rPr lang="en-US" smtClean="0"/>
              <a:pPr/>
              <a:t>40</a:t>
            </a:fld>
            <a:endParaRPr lang="en-US"/>
          </a:p>
        </p:txBody>
      </p:sp>
      <p:graphicFrame>
        <p:nvGraphicFramePr>
          <p:cNvPr id="7" name="Table 6">
            <a:extLst>
              <a:ext uri="{FF2B5EF4-FFF2-40B4-BE49-F238E27FC236}">
                <a16:creationId xmlns:a16="http://schemas.microsoft.com/office/drawing/2014/main" id="{73E8BB0D-16FB-703C-832C-1506ED8086D5}"/>
              </a:ext>
            </a:extLst>
          </p:cNvPr>
          <p:cNvGraphicFramePr>
            <a:graphicFrameLocks noGrp="1"/>
          </p:cNvGraphicFramePr>
          <p:nvPr>
            <p:extLst>
              <p:ext uri="{D42A27DB-BD31-4B8C-83A1-F6EECF244321}">
                <p14:modId xmlns:p14="http://schemas.microsoft.com/office/powerpoint/2010/main" val="315665239"/>
              </p:ext>
            </p:extLst>
          </p:nvPr>
        </p:nvGraphicFramePr>
        <p:xfrm>
          <a:off x="5684253" y="1020339"/>
          <a:ext cx="6391174" cy="5361713"/>
        </p:xfrm>
        <a:graphic>
          <a:graphicData uri="http://schemas.openxmlformats.org/drawingml/2006/table">
            <a:tbl>
              <a:tblPr firstRow="1" firstCol="1" bandRow="1"/>
              <a:tblGrid>
                <a:gridCol w="985320">
                  <a:extLst>
                    <a:ext uri="{9D8B030D-6E8A-4147-A177-3AD203B41FA5}">
                      <a16:colId xmlns:a16="http://schemas.microsoft.com/office/drawing/2014/main" val="4278562337"/>
                    </a:ext>
                  </a:extLst>
                </a:gridCol>
                <a:gridCol w="1007109">
                  <a:extLst>
                    <a:ext uri="{9D8B030D-6E8A-4147-A177-3AD203B41FA5}">
                      <a16:colId xmlns:a16="http://schemas.microsoft.com/office/drawing/2014/main" val="514872057"/>
                    </a:ext>
                  </a:extLst>
                </a:gridCol>
                <a:gridCol w="972152">
                  <a:extLst>
                    <a:ext uri="{9D8B030D-6E8A-4147-A177-3AD203B41FA5}">
                      <a16:colId xmlns:a16="http://schemas.microsoft.com/office/drawing/2014/main" val="2726851623"/>
                    </a:ext>
                  </a:extLst>
                </a:gridCol>
                <a:gridCol w="1010652">
                  <a:extLst>
                    <a:ext uri="{9D8B030D-6E8A-4147-A177-3AD203B41FA5}">
                      <a16:colId xmlns:a16="http://schemas.microsoft.com/office/drawing/2014/main" val="2516016211"/>
                    </a:ext>
                  </a:extLst>
                </a:gridCol>
                <a:gridCol w="2415941">
                  <a:extLst>
                    <a:ext uri="{9D8B030D-6E8A-4147-A177-3AD203B41FA5}">
                      <a16:colId xmlns:a16="http://schemas.microsoft.com/office/drawing/2014/main" val="1304775557"/>
                    </a:ext>
                  </a:extLst>
                </a:gridCol>
              </a:tblGrid>
              <a:tr h="333692">
                <a:tc gridSpan="5">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lnSpc>
                          <a:spcPct val="100000"/>
                        </a:lnSpc>
                        <a:spcBef>
                          <a:spcPts val="1200"/>
                        </a:spcBef>
                        <a:spcAft>
                          <a:spcPts val="1200"/>
                        </a:spcAft>
                      </a:pPr>
                      <a:r>
                        <a:rPr lang="en-US" sz="1600" dirty="0">
                          <a:effectLst/>
                          <a:latin typeface="Calibri Light" panose="020F0302020204030204" pitchFamily="34" charset="0"/>
                          <a:cs typeface="Calibri Light" panose="020F0302020204030204" pitchFamily="34" charset="0"/>
                        </a:rPr>
                        <a:t>2024 Payment &amp; Reporting Schedule</a:t>
                      </a:r>
                      <a:endParaRPr lang="en-AU" sz="16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F272F"/>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59413278"/>
                  </a:ext>
                </a:extLst>
              </a:tr>
              <a:tr h="979225">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100000"/>
                        </a:lnSpc>
                        <a:spcBef>
                          <a:spcPts val="1200"/>
                        </a:spcBef>
                        <a:spcAft>
                          <a:spcPts val="1200"/>
                        </a:spcAft>
                      </a:pPr>
                      <a:r>
                        <a:rPr lang="en-US" sz="120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rPr>
                        <a:t>Milestone no.</a:t>
                      </a:r>
                      <a:endParaRPr lang="en-AU" sz="180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F272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Milestone Processing date</a:t>
                      </a:r>
                      <a:endParaRPr lang="en-AU" sz="200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Payment percentage (%)</a:t>
                      </a:r>
                      <a:endParaRPr lang="en-AU" sz="200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Cumulative payment percentage (%)</a:t>
                      </a:r>
                      <a:endParaRPr lang="en-AU" sz="200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Requirement for release of payment</a:t>
                      </a:r>
                      <a:endParaRPr lang="en-AU" sz="200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extLst>
                  <a:ext uri="{0D108BD9-81ED-4DB2-BD59-A6C34878D82A}">
                    <a16:rowId xmlns:a16="http://schemas.microsoft.com/office/drawing/2014/main" val="1684640520"/>
                  </a:ext>
                </a:extLst>
              </a:tr>
              <a:tr h="696943">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100000"/>
                        </a:lnSpc>
                        <a:spcBef>
                          <a:spcPts val="1200"/>
                        </a:spcBef>
                        <a:spcAft>
                          <a:spcPts val="1200"/>
                        </a:spcAft>
                      </a:pPr>
                      <a:r>
                        <a:rPr lang="en-US" sz="1200" dirty="0">
                          <a:effectLst/>
                          <a:latin typeface="Calibri Light" panose="020F0302020204030204" pitchFamily="34" charset="0"/>
                          <a:cs typeface="Calibri Light" panose="020F0302020204030204" pitchFamily="34" charset="0"/>
                        </a:rPr>
                        <a:t>1</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February</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35%</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35%</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Contract execution with approved BGS</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extLst>
                  <a:ext uri="{0D108BD9-81ED-4DB2-BD59-A6C34878D82A}">
                    <a16:rowId xmlns:a16="http://schemas.microsoft.com/office/drawing/2014/main" val="3234681813"/>
                  </a:ext>
                </a:extLst>
              </a:tr>
              <a:tr h="776789">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100000"/>
                        </a:lnSpc>
                        <a:spcBef>
                          <a:spcPts val="1200"/>
                        </a:spcBef>
                        <a:spcAft>
                          <a:spcPts val="1200"/>
                        </a:spcAft>
                      </a:pPr>
                      <a:r>
                        <a:rPr lang="en-US" sz="1200" dirty="0">
                          <a:effectLst/>
                          <a:latin typeface="Calibri Light" panose="020F0302020204030204" pitchFamily="34" charset="0"/>
                          <a:cs typeface="Calibri Light" panose="020F0302020204030204" pitchFamily="34" charset="0"/>
                        </a:rPr>
                        <a:t>2</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April</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25%</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60%</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25% enrolments reported by 31 March</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extLst>
                  <a:ext uri="{0D108BD9-81ED-4DB2-BD59-A6C34878D82A}">
                    <a16:rowId xmlns:a16="http://schemas.microsoft.com/office/drawing/2014/main" val="2716833780"/>
                  </a:ext>
                </a:extLst>
              </a:tr>
              <a:tr h="630701">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100000"/>
                        </a:lnSpc>
                        <a:spcBef>
                          <a:spcPts val="1200"/>
                        </a:spcBef>
                        <a:spcAft>
                          <a:spcPts val="1200"/>
                        </a:spcAft>
                      </a:pPr>
                      <a:r>
                        <a:rPr lang="en-AU" sz="1200" dirty="0">
                          <a:effectLst/>
                          <a:latin typeface="Calibri Light" panose="020F0302020204030204" pitchFamily="34" charset="0"/>
                          <a:ea typeface="Times New Roman" panose="02020603050405020304" pitchFamily="18" charset="0"/>
                          <a:cs typeface="Calibri Light" panose="020F0302020204030204" pitchFamily="34" charset="0"/>
                        </a:rPr>
                        <a:t>3</a:t>
                      </a: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AU" sz="1400" dirty="0">
                          <a:effectLst/>
                          <a:latin typeface="Calibri Light" panose="020F0302020204030204" pitchFamily="34" charset="0"/>
                          <a:ea typeface="Times New Roman" panose="02020603050405020304" pitchFamily="18" charset="0"/>
                          <a:cs typeface="Calibri Light" panose="020F0302020204030204" pitchFamily="34" charset="0"/>
                        </a:rPr>
                        <a:t>May</a:t>
                      </a: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AU" sz="1400" dirty="0">
                          <a:effectLst/>
                          <a:latin typeface="Calibri Light" panose="020F0302020204030204" pitchFamily="34" charset="0"/>
                          <a:ea typeface="Times New Roman" panose="02020603050405020304" pitchFamily="18" charset="0"/>
                          <a:cs typeface="Calibri Light" panose="020F0302020204030204" pitchFamily="34" charset="0"/>
                        </a:rPr>
                        <a:t>0%</a:t>
                      </a: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AU" sz="1400" dirty="0">
                          <a:effectLst/>
                          <a:latin typeface="Calibri Light" panose="020F0302020204030204" pitchFamily="34" charset="0"/>
                          <a:ea typeface="Times New Roman" panose="02020603050405020304" pitchFamily="18" charset="0"/>
                          <a:cs typeface="Calibri Light" panose="020F0302020204030204" pitchFamily="34" charset="0"/>
                        </a:rPr>
                        <a:t>0%</a:t>
                      </a: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l" defTabSz="914400" rtl="0" eaLnBrk="1" latinLnBrk="0" hangingPunct="1">
                        <a:lnSpc>
                          <a:spcPct val="100000"/>
                        </a:lnSpc>
                        <a:spcBef>
                          <a:spcPts val="1200"/>
                        </a:spcBef>
                        <a:spcAft>
                          <a:spcPts val="1200"/>
                        </a:spcAft>
                      </a:pPr>
                      <a:r>
                        <a:rPr lang="en-AU" sz="1400" kern="1200" dirty="0">
                          <a:solidFill>
                            <a:schemeClr val="dk1"/>
                          </a:solidFill>
                          <a:effectLst/>
                          <a:latin typeface="Calibri Light" panose="020F0302020204030204" pitchFamily="34" charset="0"/>
                          <a:ea typeface="+mn-ea"/>
                          <a:cs typeface="Calibri Light" panose="020F0302020204030204" pitchFamily="34" charset="0"/>
                        </a:rPr>
                        <a:t>Non-financial progress report by 31 May</a:t>
                      </a:r>
                    </a:p>
                  </a:txBody>
                  <a:tcPr marL="68580" marR="68580" marT="36195" marB="361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extLst>
                  <a:ext uri="{0D108BD9-81ED-4DB2-BD59-A6C34878D82A}">
                    <a16:rowId xmlns:a16="http://schemas.microsoft.com/office/drawing/2014/main" val="3498200970"/>
                  </a:ext>
                </a:extLst>
              </a:tr>
              <a:tr h="67617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100000"/>
                        </a:lnSpc>
                        <a:spcBef>
                          <a:spcPts val="1200"/>
                        </a:spcBef>
                        <a:spcAft>
                          <a:spcPts val="1200"/>
                        </a:spcAft>
                      </a:pPr>
                      <a:r>
                        <a:rPr lang="en-US" sz="1200" dirty="0">
                          <a:effectLst/>
                          <a:latin typeface="Calibri Light" panose="020F0302020204030204" pitchFamily="34" charset="0"/>
                          <a:ea typeface="Times New Roman" panose="02020603050405020304" pitchFamily="18" charset="0"/>
                          <a:cs typeface="Calibri Light" panose="020F0302020204030204" pitchFamily="34" charset="0"/>
                        </a:rPr>
                        <a:t>4</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August</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20%</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80%</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a:effectLst/>
                          <a:latin typeface="Calibri Light" panose="020F0302020204030204" pitchFamily="34" charset="0"/>
                          <a:cs typeface="Calibri Light" panose="020F0302020204030204" pitchFamily="34" charset="0"/>
                        </a:rPr>
                        <a:t>55% enrolments reported by 31 July</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40000"/>
                      </a:srgbClr>
                    </a:solidFill>
                  </a:tcPr>
                </a:tc>
                <a:extLst>
                  <a:ext uri="{0D108BD9-81ED-4DB2-BD59-A6C34878D82A}">
                    <a16:rowId xmlns:a16="http://schemas.microsoft.com/office/drawing/2014/main" val="4268826255"/>
                  </a:ext>
                </a:extLst>
              </a:tr>
              <a:tr h="740837">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nSpc>
                          <a:spcPct val="100000"/>
                        </a:lnSpc>
                        <a:spcBef>
                          <a:spcPts val="1200"/>
                        </a:spcBef>
                        <a:spcAft>
                          <a:spcPts val="1200"/>
                        </a:spcAft>
                      </a:pPr>
                      <a:r>
                        <a:rPr lang="en-US" sz="1200" dirty="0">
                          <a:effectLst/>
                          <a:latin typeface="Calibri Light" panose="020F0302020204030204" pitchFamily="34" charset="0"/>
                          <a:ea typeface="Times New Roman" panose="02020603050405020304" pitchFamily="18" charset="0"/>
                          <a:cs typeface="Calibri Light" panose="020F0302020204030204" pitchFamily="34" charset="0"/>
                        </a:rPr>
                        <a:t>5</a:t>
                      </a:r>
                      <a:endParaRPr lang="en-AU" sz="12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272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October</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272F">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20%</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272F">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100%</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272F">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spcBef>
                          <a:spcPts val="1200"/>
                        </a:spcBef>
                        <a:spcAft>
                          <a:spcPts val="1200"/>
                        </a:spcAft>
                      </a:pPr>
                      <a:r>
                        <a:rPr lang="en-US" sz="1400" dirty="0">
                          <a:effectLst/>
                          <a:latin typeface="Calibri Light" panose="020F0302020204030204" pitchFamily="34" charset="0"/>
                          <a:cs typeface="Calibri Light" panose="020F0302020204030204" pitchFamily="34" charset="0"/>
                        </a:rPr>
                        <a:t>75% enrolments reported by 30 September </a:t>
                      </a:r>
                      <a:endParaRPr lang="en-AU" sz="1400" dirty="0">
                        <a:effectLst/>
                        <a:latin typeface="Calibri Light" panose="020F0302020204030204" pitchFamily="34" charset="0"/>
                        <a:ea typeface="Times New Roman" panose="02020603050405020304" pitchFamily="18" charset="0"/>
                        <a:cs typeface="Calibri Light" panose="020F0302020204030204" pitchFamily="34" charset="0"/>
                      </a:endParaRPr>
                    </a:p>
                  </a:txBody>
                  <a:tcPr marL="67527" marR="67527" marT="35639" marB="35639">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AF272F">
                        <a:tint val="20000"/>
                      </a:srgbClr>
                    </a:solidFill>
                  </a:tcPr>
                </a:tc>
                <a:extLst>
                  <a:ext uri="{0D108BD9-81ED-4DB2-BD59-A6C34878D82A}">
                    <a16:rowId xmlns:a16="http://schemas.microsoft.com/office/drawing/2014/main" val="2818641410"/>
                  </a:ext>
                </a:extLst>
              </a:tr>
              <a:tr h="527352">
                <a:tc>
                  <a:txBody>
                    <a:bodyPr/>
                    <a:lstStyle/>
                    <a:p>
                      <a:pPr>
                        <a:lnSpc>
                          <a:spcPct val="100000"/>
                        </a:lnSpc>
                        <a:spcBef>
                          <a:spcPts val="1200"/>
                        </a:spcBef>
                        <a:spcAft>
                          <a:spcPts val="1200"/>
                        </a:spcAft>
                      </a:pPr>
                      <a:r>
                        <a:rPr lang="en-AU" sz="1200" dirty="0">
                          <a:solidFill>
                            <a:schemeClr val="bg1"/>
                          </a:solidFill>
                          <a:effectLst/>
                          <a:latin typeface="Calibri Light" panose="020F0302020204030204" pitchFamily="34" charset="0"/>
                          <a:ea typeface="Times New Roman" panose="02020603050405020304" pitchFamily="18" charset="0"/>
                          <a:cs typeface="Calibri Light" panose="020F0302020204030204" pitchFamily="34" charset="0"/>
                        </a:rPr>
                        <a:t>6</a:t>
                      </a:r>
                    </a:p>
                  </a:txBody>
                  <a:tcPr marL="67527" marR="67527" marT="35639" marB="35639">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solidFill>
                  </a:tcPr>
                </a:tc>
                <a:tc>
                  <a:txBody>
                    <a:bodyPr/>
                    <a:lstStyle/>
                    <a:p>
                      <a:pPr>
                        <a:lnSpc>
                          <a:spcPct val="100000"/>
                        </a:lnSpc>
                        <a:spcBef>
                          <a:spcPts val="1200"/>
                        </a:spcBef>
                        <a:spcAft>
                          <a:spcPts val="1200"/>
                        </a:spcAft>
                      </a:pPr>
                      <a:r>
                        <a:rPr lang="en-AU" sz="1400" dirty="0">
                          <a:effectLst/>
                          <a:latin typeface="Calibri Light" panose="020F0302020204030204" pitchFamily="34" charset="0"/>
                          <a:ea typeface="Times New Roman" panose="02020603050405020304" pitchFamily="18" charset="0"/>
                          <a:cs typeface="Calibri Light" panose="020F0302020204030204" pitchFamily="34" charset="0"/>
                        </a:rPr>
                        <a:t>November</a:t>
                      </a:r>
                    </a:p>
                  </a:txBody>
                  <a:tcPr marL="67527" marR="67527" marT="35639" marB="3563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tc>
                  <a:txBody>
                    <a:bodyPr/>
                    <a:lstStyle/>
                    <a:p>
                      <a:pPr>
                        <a:lnSpc>
                          <a:spcPct val="100000"/>
                        </a:lnSpc>
                        <a:spcBef>
                          <a:spcPts val="1200"/>
                        </a:spcBef>
                        <a:spcAft>
                          <a:spcPts val="1200"/>
                        </a:spcAft>
                      </a:pPr>
                      <a:r>
                        <a:rPr lang="en-AU" sz="1400" dirty="0">
                          <a:effectLst/>
                          <a:latin typeface="Calibri Light" panose="020F0302020204030204" pitchFamily="34" charset="0"/>
                          <a:ea typeface="Times New Roman" panose="02020603050405020304" pitchFamily="18" charset="0"/>
                          <a:cs typeface="Calibri Light" panose="020F0302020204030204" pitchFamily="34" charset="0"/>
                        </a:rPr>
                        <a:t>0%</a:t>
                      </a:r>
                    </a:p>
                  </a:txBody>
                  <a:tcPr marL="67527" marR="67527" marT="35639" marB="3563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tc>
                  <a:txBody>
                    <a:bodyPr/>
                    <a:lstStyle/>
                    <a:p>
                      <a:pPr>
                        <a:lnSpc>
                          <a:spcPct val="100000"/>
                        </a:lnSpc>
                        <a:spcBef>
                          <a:spcPts val="1200"/>
                        </a:spcBef>
                        <a:spcAft>
                          <a:spcPts val="1200"/>
                        </a:spcAft>
                      </a:pPr>
                      <a:r>
                        <a:rPr lang="en-AU" sz="1400" dirty="0">
                          <a:effectLst/>
                          <a:latin typeface="Calibri Light" panose="020F0302020204030204" pitchFamily="34" charset="0"/>
                          <a:ea typeface="Times New Roman" panose="02020603050405020304" pitchFamily="18" charset="0"/>
                          <a:cs typeface="Calibri Light" panose="020F0302020204030204" pitchFamily="34" charset="0"/>
                        </a:rPr>
                        <a:t>0%</a:t>
                      </a:r>
                    </a:p>
                  </a:txBody>
                  <a:tcPr marL="67527" marR="67527" marT="35639" marB="35639">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tc>
                  <a:txBody>
                    <a:bodyPr/>
                    <a:lstStyle/>
                    <a:p>
                      <a:pPr>
                        <a:lnSpc>
                          <a:spcPct val="100000"/>
                        </a:lnSpc>
                        <a:spcBef>
                          <a:spcPts val="1200"/>
                        </a:spcBef>
                        <a:spcAft>
                          <a:spcPts val="1200"/>
                        </a:spcAft>
                      </a:pPr>
                      <a:r>
                        <a:rPr lang="en-AU" sz="1400" dirty="0">
                          <a:effectLst/>
                          <a:latin typeface="Calibri Light" panose="020F0302020204030204" pitchFamily="34" charset="0"/>
                          <a:ea typeface="Times New Roman" panose="02020603050405020304" pitchFamily="18" charset="0"/>
                          <a:cs typeface="Calibri Light" panose="020F0302020204030204" pitchFamily="34" charset="0"/>
                        </a:rPr>
                        <a:t>Non-financial data check report by 15 November</a:t>
                      </a:r>
                    </a:p>
                  </a:txBody>
                  <a:tcPr marL="67527" marR="67527" marT="35639" marB="35639">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F272F">
                        <a:tint val="20000"/>
                      </a:srgbClr>
                    </a:solidFill>
                  </a:tcPr>
                </a:tc>
                <a:extLst>
                  <a:ext uri="{0D108BD9-81ED-4DB2-BD59-A6C34878D82A}">
                    <a16:rowId xmlns:a16="http://schemas.microsoft.com/office/drawing/2014/main" val="46930968"/>
                  </a:ext>
                </a:extLst>
              </a:tr>
            </a:tbl>
          </a:graphicData>
        </a:graphic>
      </p:graphicFrame>
    </p:spTree>
    <p:extLst>
      <p:ext uri="{BB962C8B-B14F-4D97-AF65-F5344CB8AC3E}">
        <p14:creationId xmlns:p14="http://schemas.microsoft.com/office/powerpoint/2010/main" val="100733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00E9-3968-F248-92C8-D8881FF71133}"/>
              </a:ext>
            </a:extLst>
          </p:cNvPr>
          <p:cNvSpPr>
            <a:spLocks noGrp="1"/>
          </p:cNvSpPr>
          <p:nvPr>
            <p:ph type="title"/>
          </p:nvPr>
        </p:nvSpPr>
        <p:spPr>
          <a:xfrm>
            <a:off x="525600" y="2484000"/>
            <a:ext cx="5051025" cy="1325563"/>
          </a:xfrm>
        </p:spPr>
        <p:txBody>
          <a:bodyPr/>
          <a:lstStyle/>
          <a:p>
            <a:r>
              <a:rPr lang="en-AU" dirty="0"/>
              <a:t>NEXT STEPS</a:t>
            </a:r>
          </a:p>
        </p:txBody>
      </p:sp>
    </p:spTree>
    <p:extLst>
      <p:ext uri="{BB962C8B-B14F-4D97-AF65-F5344CB8AC3E}">
        <p14:creationId xmlns:p14="http://schemas.microsoft.com/office/powerpoint/2010/main" val="86549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women looking at a computer&#10;&#10;Description automatically generated">
            <a:extLst>
              <a:ext uri="{FF2B5EF4-FFF2-40B4-BE49-F238E27FC236}">
                <a16:creationId xmlns:a16="http://schemas.microsoft.com/office/drawing/2014/main" id="{3B07CBD8-44E2-BA72-A443-678D76C5699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700" r="4700"/>
          <a:stretch>
            <a:fillRect/>
          </a:stretch>
        </p:blipFill>
        <p:spPr>
          <a:xfrm>
            <a:off x="6180000" y="824925"/>
            <a:ext cx="6012000" cy="4424078"/>
          </a:xfrm>
        </p:spPr>
      </p:pic>
      <p:sp>
        <p:nvSpPr>
          <p:cNvPr id="2" name="Content Placeholder 1">
            <a:extLst>
              <a:ext uri="{FF2B5EF4-FFF2-40B4-BE49-F238E27FC236}">
                <a16:creationId xmlns:a16="http://schemas.microsoft.com/office/drawing/2014/main" id="{508E09AB-C84C-A947-97AB-37406DF3353F}"/>
              </a:ext>
            </a:extLst>
          </p:cNvPr>
          <p:cNvSpPr>
            <a:spLocks noGrp="1"/>
          </p:cNvSpPr>
          <p:nvPr>
            <p:ph idx="1"/>
          </p:nvPr>
        </p:nvSpPr>
        <p:spPr>
          <a:xfrm>
            <a:off x="864000" y="1632454"/>
            <a:ext cx="6788084" cy="4127210"/>
          </a:xfrm>
        </p:spPr>
        <p:txBody>
          <a:bodyPr/>
          <a:lstStyle/>
          <a:p>
            <a:pPr lvl="0"/>
            <a:r>
              <a:rPr lang="en-AU" sz="1700" dirty="0">
                <a:latin typeface="+mn-lt"/>
                <a:cs typeface="Calibri" panose="020F0502020204030204" pitchFamily="34" charset="0"/>
              </a:rPr>
              <a:t>To help you in developing your Delivery Plans, a number of </a:t>
            </a:r>
            <a:r>
              <a:rPr lang="en-AU" sz="1700" b="1" dirty="0">
                <a:latin typeface="+mn-lt"/>
                <a:cs typeface="Calibri" panose="020F0502020204030204" pitchFamily="34" charset="0"/>
              </a:rPr>
              <a:t>forums</a:t>
            </a:r>
            <a:r>
              <a:rPr lang="en-AU" sz="1700" dirty="0">
                <a:latin typeface="+mn-lt"/>
                <a:cs typeface="Calibri" panose="020F0502020204030204" pitchFamily="34" charset="0"/>
              </a:rPr>
              <a:t> focussing on </a:t>
            </a:r>
            <a:r>
              <a:rPr lang="en-AU" sz="1700" b="1" dirty="0">
                <a:latin typeface="+mn-lt"/>
                <a:cs typeface="Calibri" panose="020F0502020204030204" pitchFamily="34" charset="0"/>
              </a:rPr>
              <a:t>contracting workshops </a:t>
            </a:r>
            <a:r>
              <a:rPr lang="en-AU" sz="1700" dirty="0">
                <a:latin typeface="+mn-lt"/>
                <a:cs typeface="Calibri" panose="020F0502020204030204" pitchFamily="34" charset="0"/>
              </a:rPr>
              <a:t>will be scheduled across regions following these information sessions.</a:t>
            </a:r>
          </a:p>
          <a:p>
            <a:pPr marL="285750" lvl="0" indent="-285750">
              <a:buFont typeface="Arial" panose="020B0604020202020204" pitchFamily="34" charset="0"/>
              <a:buChar char="•"/>
            </a:pPr>
            <a:r>
              <a:rPr lang="en-AU" sz="1700" dirty="0">
                <a:latin typeface="+mn-lt"/>
                <a:cs typeface="Calibri" panose="020F0502020204030204" pitchFamily="34" charset="0"/>
              </a:rPr>
              <a:t>Regional staff will be available at the forums to provide advice     and support on how to complete your delivery plans.</a:t>
            </a:r>
          </a:p>
          <a:p>
            <a:pPr marL="285750" lvl="0" indent="-285750">
              <a:buFont typeface="Arial" panose="020B0604020202020204" pitchFamily="34" charset="0"/>
              <a:buChar char="•"/>
            </a:pPr>
            <a:r>
              <a:rPr lang="en-AU" sz="1700" dirty="0">
                <a:latin typeface="+mn-lt"/>
                <a:cs typeface="Calibri" panose="020F0502020204030204" pitchFamily="34" charset="0"/>
              </a:rPr>
              <a:t>Regional Forums will be held in September 2023.</a:t>
            </a:r>
          </a:p>
          <a:p>
            <a:pPr marL="285750" lvl="0" indent="-285750">
              <a:buFont typeface="Arial" panose="020B0604020202020204" pitchFamily="34" charset="0"/>
              <a:buChar char="•"/>
            </a:pPr>
            <a:r>
              <a:rPr lang="en-AU" sz="1700" dirty="0">
                <a:latin typeface="+mn-lt"/>
                <a:cs typeface="Calibri" panose="020F0502020204030204" pitchFamily="34" charset="0"/>
              </a:rPr>
              <a:t>You are encouraged to attend, particularly if you have                 any questions about the Delivery Plan.</a:t>
            </a:r>
          </a:p>
          <a:p>
            <a:pPr lvl="0"/>
            <a:r>
              <a:rPr lang="en-AU" sz="1700" b="1" dirty="0">
                <a:latin typeface="+mn-lt"/>
                <a:cs typeface="Calibri" panose="020F0502020204030204" pitchFamily="34" charset="0"/>
              </a:rPr>
              <a:t>Please contact your Regional Office for further                        information.</a:t>
            </a:r>
          </a:p>
          <a:p>
            <a:endParaRPr lang="en-AU" dirty="0"/>
          </a:p>
        </p:txBody>
      </p:sp>
      <p:sp>
        <p:nvSpPr>
          <p:cNvPr id="3" name="Title 2">
            <a:extLst>
              <a:ext uri="{FF2B5EF4-FFF2-40B4-BE49-F238E27FC236}">
                <a16:creationId xmlns:a16="http://schemas.microsoft.com/office/drawing/2014/main" id="{BDE852B4-FCF9-FF42-A71A-0D5D48AFE362}"/>
              </a:ext>
            </a:extLst>
          </p:cNvPr>
          <p:cNvSpPr>
            <a:spLocks noGrp="1"/>
          </p:cNvSpPr>
          <p:nvPr>
            <p:ph type="title"/>
          </p:nvPr>
        </p:nvSpPr>
        <p:spPr>
          <a:xfrm>
            <a:off x="864000" y="824925"/>
            <a:ext cx="5051025" cy="587203"/>
          </a:xfrm>
        </p:spPr>
        <p:txBody>
          <a:bodyPr/>
          <a:lstStyle/>
          <a:p>
            <a:r>
              <a:rPr lang="en-US" dirty="0"/>
              <a:t>REGIONAL FORUMS</a:t>
            </a:r>
            <a:endParaRPr lang="en-AU" dirty="0"/>
          </a:p>
        </p:txBody>
      </p:sp>
    </p:spTree>
    <p:extLst>
      <p:ext uri="{BB962C8B-B14F-4D97-AF65-F5344CB8AC3E}">
        <p14:creationId xmlns:p14="http://schemas.microsoft.com/office/powerpoint/2010/main" val="402537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BB5CE5-842C-274D-B16B-2E7F909EDBB2}"/>
              </a:ext>
            </a:extLst>
          </p:cNvPr>
          <p:cNvSpPr>
            <a:spLocks noGrp="1"/>
          </p:cNvSpPr>
          <p:nvPr>
            <p:ph type="sldNum" sz="quarter" idx="12"/>
          </p:nvPr>
        </p:nvSpPr>
        <p:spPr/>
        <p:txBody>
          <a:bodyPr/>
          <a:lstStyle/>
          <a:p>
            <a:fld id="{10F38EA1-A2B3-734E-8FE4-2A14DB32A8FE}" type="slidenum">
              <a:rPr lang="en-US" smtClean="0"/>
              <a:pPr/>
              <a:t>43</a:t>
            </a:fld>
            <a:endParaRPr lang="en-US" dirty="0"/>
          </a:p>
        </p:txBody>
      </p:sp>
      <p:sp>
        <p:nvSpPr>
          <p:cNvPr id="7" name="Title 1">
            <a:extLst>
              <a:ext uri="{FF2B5EF4-FFF2-40B4-BE49-F238E27FC236}">
                <a16:creationId xmlns:a16="http://schemas.microsoft.com/office/drawing/2014/main" id="{75A3B6D8-ED07-C9D4-AF29-6A534ECE30CB}"/>
              </a:ext>
            </a:extLst>
          </p:cNvPr>
          <p:cNvSpPr>
            <a:spLocks noGrp="1"/>
          </p:cNvSpPr>
          <p:nvPr>
            <p:ph type="title"/>
          </p:nvPr>
        </p:nvSpPr>
        <p:spPr>
          <a:xfrm>
            <a:off x="790073" y="304295"/>
            <a:ext cx="10426300" cy="397672"/>
          </a:xfrm>
        </p:spPr>
        <p:txBody>
          <a:bodyPr/>
          <a:lstStyle/>
          <a:p>
            <a:r>
              <a:rPr lang="en-US" dirty="0"/>
              <a:t>TIMELINES &amp; NEXT STEPS</a:t>
            </a:r>
            <a:br>
              <a:rPr lang="en-US" dirty="0"/>
            </a:br>
            <a:endParaRPr lang="en-AU" dirty="0"/>
          </a:p>
        </p:txBody>
      </p:sp>
      <p:sp>
        <p:nvSpPr>
          <p:cNvPr id="13" name="Shape 650">
            <a:extLst>
              <a:ext uri="{FF2B5EF4-FFF2-40B4-BE49-F238E27FC236}">
                <a16:creationId xmlns:a16="http://schemas.microsoft.com/office/drawing/2014/main" id="{9A167E3A-0841-7BBA-7484-6D9A4D64E7B6}"/>
              </a:ext>
            </a:extLst>
          </p:cNvPr>
          <p:cNvSpPr/>
          <p:nvPr/>
        </p:nvSpPr>
        <p:spPr>
          <a:xfrm>
            <a:off x="663108" y="1126147"/>
            <a:ext cx="1404000" cy="1404000"/>
          </a:xfrm>
          <a:prstGeom prst="ellipse">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lgn="ctr" defTabSz="410780">
              <a:defRPr sz="1500" cap="all">
                <a:solidFill>
                  <a:srgbClr val="FFFFFF"/>
                </a:solidFill>
                <a:latin typeface="Helvetica Neue"/>
                <a:ea typeface="Helvetica Neue"/>
                <a:cs typeface="Helvetica Neue"/>
                <a:sym typeface="Helvetica Neue"/>
              </a:defRPr>
            </a:pPr>
            <a:r>
              <a:rPr lang="en-US" sz="1100" b="1" dirty="0">
                <a:solidFill>
                  <a:schemeClr val="bg1"/>
                </a:solidFill>
                <a:latin typeface="Arial" panose="020B0604020202020204" pitchFamily="34" charset="0"/>
                <a:ea typeface="League Spartan" charset="0"/>
                <a:cs typeface="Arial" panose="020B0604020202020204" pitchFamily="34" charset="0"/>
              </a:rPr>
              <a:t>28 AUGUST 2023</a:t>
            </a:r>
          </a:p>
          <a:p>
            <a:pPr defTabSz="410780">
              <a:defRPr sz="1500" cap="all">
                <a:solidFill>
                  <a:srgbClr val="FFFFFF"/>
                </a:solidFill>
                <a:latin typeface="Helvetica Neue"/>
                <a:ea typeface="Helvetica Neue"/>
                <a:cs typeface="Helvetica Neue"/>
                <a:sym typeface="Helvetica Neue"/>
              </a:defRPr>
            </a:pPr>
            <a:endParaRPr sz="1055" dirty="0">
              <a:latin typeface="Arial" panose="020B0604020202020204" pitchFamily="34" charset="0"/>
              <a:ea typeface="Lato Light" panose="020F0502020204030203" pitchFamily="34" charset="0"/>
              <a:cs typeface="Arial" panose="020B0604020202020204" pitchFamily="34" charset="0"/>
            </a:endParaRPr>
          </a:p>
        </p:txBody>
      </p:sp>
      <p:sp>
        <p:nvSpPr>
          <p:cNvPr id="14" name="Shape 644">
            <a:extLst>
              <a:ext uri="{FF2B5EF4-FFF2-40B4-BE49-F238E27FC236}">
                <a16:creationId xmlns:a16="http://schemas.microsoft.com/office/drawing/2014/main" id="{14C75631-6A75-C014-F166-2384BD402D6F}"/>
              </a:ext>
            </a:extLst>
          </p:cNvPr>
          <p:cNvSpPr/>
          <p:nvPr/>
        </p:nvSpPr>
        <p:spPr>
          <a:xfrm flipH="1">
            <a:off x="1344736" y="842738"/>
            <a:ext cx="9298001" cy="6777"/>
          </a:xfrm>
          <a:prstGeom prst="line">
            <a:avLst/>
          </a:prstGeom>
          <a:noFill/>
          <a:ln w="38100" cap="flat">
            <a:solidFill>
              <a:schemeClr val="bg1">
                <a:lumMod val="85000"/>
              </a:schemeClr>
            </a:solidFill>
            <a:prstDash val="solid"/>
            <a:miter lim="400000"/>
          </a:ln>
          <a:effectLst/>
        </p:spPr>
        <p:txBody>
          <a:bodyPr wrap="square" lIns="35719" tIns="35719" rIns="35719" bIns="35719" numCol="1" anchor="ctr">
            <a:noAutofit/>
          </a:bodyPr>
          <a:lstStyle/>
          <a:p>
            <a:pPr>
              <a:defRPr sz="1200">
                <a:solidFill>
                  <a:srgbClr val="000000"/>
                </a:solidFill>
                <a:latin typeface="Helvetica"/>
                <a:ea typeface="Helvetica"/>
                <a:cs typeface="Helvetica"/>
                <a:sym typeface="Helvetica"/>
              </a:defRPr>
            </a:pPr>
            <a:endParaRPr sz="844">
              <a:latin typeface="Arial" panose="020B0604020202020204" pitchFamily="34" charset="0"/>
              <a:ea typeface="Lato Light" panose="020F0502020204030203" pitchFamily="34" charset="0"/>
              <a:cs typeface="Arial" panose="020B0604020202020204" pitchFamily="34" charset="0"/>
            </a:endParaRPr>
          </a:p>
        </p:txBody>
      </p:sp>
      <p:sp>
        <p:nvSpPr>
          <p:cNvPr id="15" name="Shape 645">
            <a:extLst>
              <a:ext uri="{FF2B5EF4-FFF2-40B4-BE49-F238E27FC236}">
                <a16:creationId xmlns:a16="http://schemas.microsoft.com/office/drawing/2014/main" id="{07EC50AC-1B8F-3412-8E8E-BA1CD2251940}"/>
              </a:ext>
            </a:extLst>
          </p:cNvPr>
          <p:cNvSpPr/>
          <p:nvPr/>
        </p:nvSpPr>
        <p:spPr>
          <a:xfrm flipH="1">
            <a:off x="1365108" y="855173"/>
            <a:ext cx="0" cy="256742"/>
          </a:xfrm>
          <a:prstGeom prst="line">
            <a:avLst/>
          </a:prstGeom>
          <a:noFill/>
          <a:ln w="38100" cap="flat">
            <a:solidFill>
              <a:schemeClr val="bg1">
                <a:lumMod val="85000"/>
              </a:schemeClr>
            </a:solidFill>
            <a:prstDash val="solid"/>
            <a:miter lim="400000"/>
          </a:ln>
          <a:effectLst/>
        </p:spPr>
        <p:txBody>
          <a:bodyPr wrap="square" lIns="35719" tIns="35719" rIns="35719" bIns="35719" numCol="1" anchor="ctr">
            <a:noAutofit/>
          </a:bodyPr>
          <a:lstStyle/>
          <a:p>
            <a:pPr>
              <a:defRPr sz="1200">
                <a:solidFill>
                  <a:srgbClr val="000000"/>
                </a:solidFill>
                <a:latin typeface="Helvetica"/>
                <a:ea typeface="Helvetica"/>
                <a:cs typeface="Helvetica"/>
                <a:sym typeface="Helvetica"/>
              </a:defRPr>
            </a:pPr>
            <a:endParaRPr sz="844">
              <a:latin typeface="Arial" panose="020B0604020202020204" pitchFamily="34" charset="0"/>
              <a:ea typeface="Lato Light" panose="020F0502020204030203" pitchFamily="34" charset="0"/>
              <a:cs typeface="Arial" panose="020B0604020202020204" pitchFamily="34" charset="0"/>
            </a:endParaRPr>
          </a:p>
        </p:txBody>
      </p:sp>
      <p:sp>
        <p:nvSpPr>
          <p:cNvPr id="16" name="Shape 645">
            <a:extLst>
              <a:ext uri="{FF2B5EF4-FFF2-40B4-BE49-F238E27FC236}">
                <a16:creationId xmlns:a16="http://schemas.microsoft.com/office/drawing/2014/main" id="{7573B3F7-A2CA-A3DA-33DF-2C542592D84C}"/>
              </a:ext>
            </a:extLst>
          </p:cNvPr>
          <p:cNvSpPr/>
          <p:nvPr/>
        </p:nvSpPr>
        <p:spPr>
          <a:xfrm flipH="1">
            <a:off x="3676532" y="855173"/>
            <a:ext cx="0" cy="256742"/>
          </a:xfrm>
          <a:prstGeom prst="line">
            <a:avLst/>
          </a:prstGeom>
          <a:noFill/>
          <a:ln w="38100" cap="flat">
            <a:solidFill>
              <a:schemeClr val="bg1">
                <a:lumMod val="85000"/>
              </a:schemeClr>
            </a:solidFill>
            <a:prstDash val="solid"/>
            <a:miter lim="400000"/>
          </a:ln>
          <a:effectLst/>
        </p:spPr>
        <p:txBody>
          <a:bodyPr wrap="square" lIns="35719" tIns="35719" rIns="35719" bIns="35719" numCol="1" anchor="ctr">
            <a:noAutofit/>
          </a:bodyPr>
          <a:lstStyle/>
          <a:p>
            <a:pPr>
              <a:defRPr sz="1200">
                <a:solidFill>
                  <a:srgbClr val="000000"/>
                </a:solidFill>
                <a:latin typeface="Helvetica"/>
                <a:ea typeface="Helvetica"/>
                <a:cs typeface="Helvetica"/>
                <a:sym typeface="Helvetica"/>
              </a:defRPr>
            </a:pPr>
            <a:endParaRPr sz="844">
              <a:latin typeface="Arial" panose="020B0604020202020204" pitchFamily="34" charset="0"/>
              <a:ea typeface="Lato Light" panose="020F0502020204030203" pitchFamily="34" charset="0"/>
              <a:cs typeface="Arial" panose="020B0604020202020204" pitchFamily="34" charset="0"/>
            </a:endParaRPr>
          </a:p>
        </p:txBody>
      </p:sp>
      <p:sp>
        <p:nvSpPr>
          <p:cNvPr id="17" name="Shape 645">
            <a:extLst>
              <a:ext uri="{FF2B5EF4-FFF2-40B4-BE49-F238E27FC236}">
                <a16:creationId xmlns:a16="http://schemas.microsoft.com/office/drawing/2014/main" id="{FE77DCD2-EA99-9FF3-233C-F83D890EE543}"/>
              </a:ext>
            </a:extLst>
          </p:cNvPr>
          <p:cNvSpPr/>
          <p:nvPr/>
        </p:nvSpPr>
        <p:spPr>
          <a:xfrm flipH="1">
            <a:off x="10642737" y="836609"/>
            <a:ext cx="0" cy="256742"/>
          </a:xfrm>
          <a:prstGeom prst="line">
            <a:avLst/>
          </a:prstGeom>
          <a:noFill/>
          <a:ln w="38100" cap="flat">
            <a:solidFill>
              <a:schemeClr val="bg1">
                <a:lumMod val="85000"/>
              </a:schemeClr>
            </a:solidFill>
            <a:prstDash val="solid"/>
            <a:miter lim="400000"/>
          </a:ln>
          <a:effectLst/>
        </p:spPr>
        <p:txBody>
          <a:bodyPr wrap="square" lIns="35719" tIns="35719" rIns="35719" bIns="35719" numCol="1" anchor="ctr">
            <a:noAutofit/>
          </a:bodyPr>
          <a:lstStyle/>
          <a:p>
            <a:pPr>
              <a:defRPr sz="1200">
                <a:solidFill>
                  <a:srgbClr val="000000"/>
                </a:solidFill>
                <a:latin typeface="Helvetica"/>
                <a:ea typeface="Helvetica"/>
                <a:cs typeface="Helvetica"/>
                <a:sym typeface="Helvetica"/>
              </a:defRPr>
            </a:pPr>
            <a:endParaRPr sz="844">
              <a:latin typeface="Arial" panose="020B0604020202020204" pitchFamily="34" charset="0"/>
              <a:ea typeface="Lato Light" panose="020F0502020204030203" pitchFamily="34" charset="0"/>
              <a:cs typeface="Arial" panose="020B0604020202020204" pitchFamily="34" charset="0"/>
            </a:endParaRPr>
          </a:p>
        </p:txBody>
      </p:sp>
      <p:sp>
        <p:nvSpPr>
          <p:cNvPr id="18" name="Shape 645">
            <a:extLst>
              <a:ext uri="{FF2B5EF4-FFF2-40B4-BE49-F238E27FC236}">
                <a16:creationId xmlns:a16="http://schemas.microsoft.com/office/drawing/2014/main" id="{920AD9B1-968F-01B2-F8FE-89BFBCA48905}"/>
              </a:ext>
            </a:extLst>
          </p:cNvPr>
          <p:cNvSpPr/>
          <p:nvPr/>
        </p:nvSpPr>
        <p:spPr>
          <a:xfrm flipH="1">
            <a:off x="8338851" y="846126"/>
            <a:ext cx="0" cy="256742"/>
          </a:xfrm>
          <a:prstGeom prst="line">
            <a:avLst/>
          </a:prstGeom>
          <a:noFill/>
          <a:ln w="38100" cap="flat">
            <a:solidFill>
              <a:schemeClr val="bg1">
                <a:lumMod val="85000"/>
              </a:schemeClr>
            </a:solidFill>
            <a:prstDash val="solid"/>
            <a:miter lim="400000"/>
          </a:ln>
          <a:effectLst/>
        </p:spPr>
        <p:txBody>
          <a:bodyPr wrap="square" lIns="35719" tIns="35719" rIns="35719" bIns="35719" numCol="1" anchor="ctr">
            <a:noAutofit/>
          </a:bodyPr>
          <a:lstStyle/>
          <a:p>
            <a:pPr>
              <a:defRPr sz="1200">
                <a:solidFill>
                  <a:srgbClr val="000000"/>
                </a:solidFill>
                <a:latin typeface="Helvetica"/>
                <a:ea typeface="Helvetica"/>
                <a:cs typeface="Helvetica"/>
                <a:sym typeface="Helvetica"/>
              </a:defRPr>
            </a:pPr>
            <a:endParaRPr sz="844">
              <a:latin typeface="Arial" panose="020B0604020202020204" pitchFamily="34" charset="0"/>
              <a:ea typeface="Lato Light" panose="020F0502020204030203" pitchFamily="34" charset="0"/>
              <a:cs typeface="Arial" panose="020B0604020202020204" pitchFamily="34" charset="0"/>
            </a:endParaRPr>
          </a:p>
        </p:txBody>
      </p:sp>
      <p:sp>
        <p:nvSpPr>
          <p:cNvPr id="19" name="Shape 645">
            <a:extLst>
              <a:ext uri="{FF2B5EF4-FFF2-40B4-BE49-F238E27FC236}">
                <a16:creationId xmlns:a16="http://schemas.microsoft.com/office/drawing/2014/main" id="{7C3DC285-B308-B506-CEDB-9690290E876B}"/>
              </a:ext>
            </a:extLst>
          </p:cNvPr>
          <p:cNvSpPr/>
          <p:nvPr/>
        </p:nvSpPr>
        <p:spPr>
          <a:xfrm flipH="1">
            <a:off x="6010045" y="855173"/>
            <a:ext cx="0" cy="256742"/>
          </a:xfrm>
          <a:prstGeom prst="line">
            <a:avLst/>
          </a:prstGeom>
          <a:noFill/>
          <a:ln w="38100" cap="flat">
            <a:solidFill>
              <a:schemeClr val="bg1">
                <a:lumMod val="85000"/>
              </a:schemeClr>
            </a:solidFill>
            <a:prstDash val="solid"/>
            <a:miter lim="400000"/>
          </a:ln>
          <a:effectLst/>
        </p:spPr>
        <p:txBody>
          <a:bodyPr wrap="square" lIns="35719" tIns="35719" rIns="35719" bIns="35719" numCol="1" anchor="ctr">
            <a:noAutofit/>
          </a:bodyPr>
          <a:lstStyle/>
          <a:p>
            <a:pPr>
              <a:defRPr sz="1200">
                <a:solidFill>
                  <a:srgbClr val="000000"/>
                </a:solidFill>
                <a:latin typeface="Helvetica"/>
                <a:ea typeface="Helvetica"/>
                <a:cs typeface="Helvetica"/>
                <a:sym typeface="Helvetica"/>
              </a:defRPr>
            </a:pPr>
            <a:endParaRPr sz="844">
              <a:latin typeface="Arial" panose="020B0604020202020204" pitchFamily="34" charset="0"/>
              <a:ea typeface="Lato Light" panose="020F0502020204030203" pitchFamily="34" charset="0"/>
              <a:cs typeface="Arial" panose="020B0604020202020204" pitchFamily="34" charset="0"/>
            </a:endParaRPr>
          </a:p>
        </p:txBody>
      </p:sp>
      <p:sp>
        <p:nvSpPr>
          <p:cNvPr id="20" name="Shape 652">
            <a:extLst>
              <a:ext uri="{FF2B5EF4-FFF2-40B4-BE49-F238E27FC236}">
                <a16:creationId xmlns:a16="http://schemas.microsoft.com/office/drawing/2014/main" id="{34A072F4-A83E-E319-03DF-375C3EBCF621}"/>
              </a:ext>
            </a:extLst>
          </p:cNvPr>
          <p:cNvSpPr/>
          <p:nvPr/>
        </p:nvSpPr>
        <p:spPr>
          <a:xfrm>
            <a:off x="2967236" y="1126147"/>
            <a:ext cx="1404000" cy="1404000"/>
          </a:xfrm>
          <a:prstGeom prst="ellipse">
            <a:avLst/>
          </a:pr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lgn="ctr"/>
            <a:r>
              <a:rPr lang="en-US" sz="1100" b="1" dirty="0">
                <a:solidFill>
                  <a:schemeClr val="bg1"/>
                </a:solidFill>
                <a:latin typeface="Arial" panose="020B0604020202020204" pitchFamily="34" charset="0"/>
                <a:ea typeface="League Spartan" charset="0"/>
                <a:cs typeface="Arial" panose="020B0604020202020204" pitchFamily="34" charset="0"/>
              </a:rPr>
              <a:t>28 AUGUST 2023</a:t>
            </a:r>
          </a:p>
          <a:p>
            <a:pPr algn="ctr"/>
            <a:endParaRPr lang="en-US" sz="1100" b="1" dirty="0">
              <a:solidFill>
                <a:schemeClr val="bg1"/>
              </a:solidFill>
              <a:latin typeface="Arial" panose="020B0604020202020204" pitchFamily="34" charset="0"/>
              <a:ea typeface="League Spartan" charset="0"/>
              <a:cs typeface="Arial" panose="020B0604020202020204" pitchFamily="34" charset="0"/>
            </a:endParaRPr>
          </a:p>
        </p:txBody>
      </p:sp>
      <p:sp>
        <p:nvSpPr>
          <p:cNvPr id="21" name="Shape 653">
            <a:extLst>
              <a:ext uri="{FF2B5EF4-FFF2-40B4-BE49-F238E27FC236}">
                <a16:creationId xmlns:a16="http://schemas.microsoft.com/office/drawing/2014/main" id="{C928F6A4-D931-561C-7FC9-3D039DD917E1}"/>
              </a:ext>
            </a:extLst>
          </p:cNvPr>
          <p:cNvSpPr/>
          <p:nvPr/>
        </p:nvSpPr>
        <p:spPr>
          <a:xfrm>
            <a:off x="2962944" y="4094867"/>
            <a:ext cx="1404000" cy="1404000"/>
          </a:xfrm>
          <a:prstGeom prst="ellipse">
            <a:avLst/>
          </a:prstGeom>
          <a:ln/>
          <a:extLst>
            <a:ext uri="{C572A759-6A51-4108-AA02-DFA0A04FC94B}">
              <ma14:wrappingTextBoxFlag xmlns:ma14="http://schemas.microsoft.com/office/mac/drawingml/2011/main" xmlns="" val="1"/>
            </a:ext>
          </a:extLst>
        </p:spPr>
        <p:style>
          <a:lnRef idx="1">
            <a:schemeClr val="accent4"/>
          </a:lnRef>
          <a:fillRef idx="2">
            <a:schemeClr val="accent4"/>
          </a:fillRef>
          <a:effectRef idx="1">
            <a:schemeClr val="accent4"/>
          </a:effectRef>
          <a:fontRef idx="minor">
            <a:schemeClr val="dk1"/>
          </a:fontRef>
        </p:style>
        <p:txBody>
          <a:bodyPr wrap="square" lIns="0" tIns="0" rIns="0" bIns="0" numCol="1" anchor="ctr">
            <a:noAutofit/>
          </a:bodyPr>
          <a:lstStyle/>
          <a:p>
            <a:pPr algn="ctr"/>
            <a:r>
              <a:rPr lang="en-US" sz="1050" b="1" dirty="0">
                <a:solidFill>
                  <a:schemeClr val="tx1"/>
                </a:solidFill>
                <a:latin typeface="Arial" panose="020B0604020202020204" pitchFamily="34" charset="0"/>
                <a:ea typeface="League Spartan" charset="0"/>
                <a:cs typeface="Arial" panose="020B0604020202020204" pitchFamily="34" charset="0"/>
              </a:rPr>
              <a:t>BY 30 NOVEMBER 2023</a:t>
            </a:r>
          </a:p>
          <a:p>
            <a:pPr defTabSz="410780">
              <a:defRPr sz="1500" cap="all">
                <a:solidFill>
                  <a:srgbClr val="FFFFFF"/>
                </a:solidFill>
                <a:latin typeface="Helvetica Neue"/>
                <a:ea typeface="Helvetica Neue"/>
                <a:cs typeface="Helvetica Neue"/>
                <a:sym typeface="Helvetica Neue"/>
              </a:defRPr>
            </a:pPr>
            <a:endParaRPr sz="1055" dirty="0">
              <a:solidFill>
                <a:schemeClr val="tx1"/>
              </a:solidFill>
              <a:latin typeface="Arial" panose="020B0604020202020204" pitchFamily="34" charset="0"/>
              <a:ea typeface="Lato Light" panose="020F0502020204030203" pitchFamily="34" charset="0"/>
              <a:cs typeface="Arial" panose="020B0604020202020204" pitchFamily="34" charset="0"/>
            </a:endParaRPr>
          </a:p>
        </p:txBody>
      </p:sp>
      <p:sp>
        <p:nvSpPr>
          <p:cNvPr id="22" name="Shape 651">
            <a:extLst>
              <a:ext uri="{FF2B5EF4-FFF2-40B4-BE49-F238E27FC236}">
                <a16:creationId xmlns:a16="http://schemas.microsoft.com/office/drawing/2014/main" id="{D9C5393E-90CF-3305-7F08-30726B5A3E9B}"/>
              </a:ext>
            </a:extLst>
          </p:cNvPr>
          <p:cNvSpPr/>
          <p:nvPr/>
        </p:nvSpPr>
        <p:spPr>
          <a:xfrm>
            <a:off x="7636850" y="1111915"/>
            <a:ext cx="1404000" cy="1404000"/>
          </a:xfrm>
          <a:prstGeom prst="ellipse">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lgn="ctr" defTabSz="410780">
              <a:defRPr sz="1500" cap="all">
                <a:solidFill>
                  <a:srgbClr val="FFFFFF"/>
                </a:solidFill>
                <a:latin typeface="Helvetica Neue"/>
                <a:ea typeface="Helvetica Neue"/>
                <a:cs typeface="Helvetica Neue"/>
                <a:sym typeface="Helvetica Neue"/>
              </a:defRPr>
            </a:pPr>
            <a:r>
              <a:rPr lang="en-US" sz="1100" b="1" cap="all">
                <a:solidFill>
                  <a:schemeClr val="bg1"/>
                </a:solidFill>
                <a:latin typeface="Arial" panose="020B0604020202020204" pitchFamily="34" charset="0"/>
                <a:cs typeface="Arial" panose="020B0604020202020204" pitchFamily="34" charset="0"/>
              </a:rPr>
              <a:t>THROUGH SEPTEMBER </a:t>
            </a:r>
          </a:p>
          <a:p>
            <a:pPr algn="ctr" defTabSz="410780">
              <a:defRPr sz="1500" cap="all">
                <a:solidFill>
                  <a:srgbClr val="FFFFFF"/>
                </a:solidFill>
                <a:latin typeface="Helvetica Neue"/>
                <a:ea typeface="Helvetica Neue"/>
                <a:cs typeface="Helvetica Neue"/>
                <a:sym typeface="Helvetica Neue"/>
              </a:defRPr>
            </a:pPr>
            <a:r>
              <a:rPr lang="en-US" sz="1100" b="1" cap="all">
                <a:solidFill>
                  <a:schemeClr val="bg1"/>
                </a:solidFill>
                <a:latin typeface="Arial" panose="020B0604020202020204" pitchFamily="34" charset="0"/>
                <a:cs typeface="Arial" panose="020B0604020202020204" pitchFamily="34" charset="0"/>
              </a:rPr>
              <a:t>2023</a:t>
            </a:r>
            <a:endParaRPr sz="1055" dirty="0">
              <a:latin typeface="Arial" panose="020B0604020202020204" pitchFamily="34" charset="0"/>
              <a:ea typeface="Lato Light" panose="020F0502020204030203" pitchFamily="34" charset="0"/>
              <a:cs typeface="Arial" panose="020B0604020202020204" pitchFamily="34" charset="0"/>
            </a:endParaRPr>
          </a:p>
        </p:txBody>
      </p:sp>
      <p:sp>
        <p:nvSpPr>
          <p:cNvPr id="23" name="Oval 31">
            <a:extLst>
              <a:ext uri="{FF2B5EF4-FFF2-40B4-BE49-F238E27FC236}">
                <a16:creationId xmlns:a16="http://schemas.microsoft.com/office/drawing/2014/main" id="{01338AE5-B4DF-6716-8372-466DF2FA7BC2}"/>
              </a:ext>
            </a:extLst>
          </p:cNvPr>
          <p:cNvSpPr>
            <a:spLocks noChangeArrowheads="1"/>
          </p:cNvSpPr>
          <p:nvPr/>
        </p:nvSpPr>
        <p:spPr bwMode="auto">
          <a:xfrm>
            <a:off x="5266739" y="4113546"/>
            <a:ext cx="1404000" cy="1404000"/>
          </a:xfrm>
          <a:prstGeom prst="ellipse">
            <a:avLst/>
          </a:prstGeom>
          <a:solidFill>
            <a:schemeClr val="accent1"/>
          </a:solidFill>
          <a:ln w="9525" algn="ctr">
            <a:noFill/>
            <a:round/>
            <a:headEnd/>
            <a:tailEnd/>
          </a:ln>
          <a:effectLst/>
        </p:spPr>
        <p:txBody>
          <a:bodyPr wrap="square" tIns="36000" bIns="36000" anchor="ctr"/>
          <a:lstStyle/>
          <a:p>
            <a:pPr algn="ctr" defTabSz="410780">
              <a:defRPr sz="1500" cap="all">
                <a:solidFill>
                  <a:srgbClr val="FFFFFF"/>
                </a:solidFill>
                <a:latin typeface="Helvetica Neue"/>
                <a:ea typeface="Helvetica Neue"/>
                <a:cs typeface="Helvetica Neue"/>
                <a:sym typeface="Helvetica Neue"/>
              </a:defRPr>
            </a:pPr>
            <a:r>
              <a:rPr lang="en-US" sz="1000" b="1" dirty="0">
                <a:solidFill>
                  <a:schemeClr val="bg1"/>
                </a:solidFill>
                <a:latin typeface="Arial" panose="020B0604020202020204" pitchFamily="34" charset="0"/>
                <a:ea typeface="League Spartan" charset="0"/>
                <a:cs typeface="Arial" panose="020B0604020202020204" pitchFamily="34" charset="0"/>
              </a:rPr>
              <a:t>BY DECEMBER</a:t>
            </a:r>
          </a:p>
          <a:p>
            <a:pPr algn="ctr" defTabSz="410780">
              <a:defRPr sz="1500" cap="all">
                <a:solidFill>
                  <a:srgbClr val="FFFFFF"/>
                </a:solidFill>
                <a:latin typeface="Helvetica Neue"/>
                <a:ea typeface="Helvetica Neue"/>
                <a:cs typeface="Helvetica Neue"/>
                <a:sym typeface="Helvetica Neue"/>
              </a:defRPr>
            </a:pPr>
            <a:r>
              <a:rPr lang="en-US" sz="1000" b="1" dirty="0">
                <a:solidFill>
                  <a:schemeClr val="bg1"/>
                </a:solidFill>
                <a:latin typeface="Arial" panose="020B0604020202020204" pitchFamily="34" charset="0"/>
                <a:ea typeface="League Spartan" charset="0"/>
                <a:cs typeface="Arial" panose="020B0604020202020204" pitchFamily="34" charset="0"/>
              </a:rPr>
              <a:t>2023</a:t>
            </a:r>
          </a:p>
          <a:p>
            <a:pPr algn="ctr" defTabSz="410780">
              <a:defRPr sz="1500" cap="all">
                <a:solidFill>
                  <a:srgbClr val="FFFFFF"/>
                </a:solidFill>
                <a:latin typeface="Helvetica Neue"/>
                <a:ea typeface="Helvetica Neue"/>
                <a:cs typeface="Helvetica Neue"/>
                <a:sym typeface="Helvetica Neue"/>
              </a:defRPr>
            </a:pPr>
            <a:endParaRPr lang="en-US" sz="1000" b="1" cap="all" dirty="0">
              <a:solidFill>
                <a:schemeClr val="bg1"/>
              </a:solidFill>
              <a:latin typeface="Arial" panose="020B0604020202020204" pitchFamily="34" charset="0"/>
              <a:cs typeface="Arial" panose="020B0604020202020204" pitchFamily="34" charset="0"/>
            </a:endParaRPr>
          </a:p>
        </p:txBody>
      </p:sp>
      <p:sp>
        <p:nvSpPr>
          <p:cNvPr id="24" name="Subtitle 2">
            <a:extLst>
              <a:ext uri="{FF2B5EF4-FFF2-40B4-BE49-F238E27FC236}">
                <a16:creationId xmlns:a16="http://schemas.microsoft.com/office/drawing/2014/main" id="{AB086C2A-5936-841F-8D4B-5F1DB240D939}"/>
              </a:ext>
            </a:extLst>
          </p:cNvPr>
          <p:cNvSpPr txBox="1">
            <a:spLocks/>
          </p:cNvSpPr>
          <p:nvPr/>
        </p:nvSpPr>
        <p:spPr>
          <a:xfrm>
            <a:off x="458880" y="2637530"/>
            <a:ext cx="1767687" cy="921734"/>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7000"/>
              </a:lnSpc>
            </a:pPr>
            <a:r>
              <a:rPr lang="en-AU" sz="1100" b="1" dirty="0">
                <a:solidFill>
                  <a:schemeClr val="tx1"/>
                </a:solidFill>
                <a:latin typeface="Arial" panose="020B0604020202020204" pitchFamily="34" charset="0"/>
              </a:rPr>
              <a:t>Read and action </a:t>
            </a:r>
            <a:r>
              <a:rPr lang="en-AU" sz="1100" dirty="0">
                <a:solidFill>
                  <a:schemeClr val="tx1"/>
                </a:solidFill>
                <a:latin typeface="Arial" panose="020B0604020202020204" pitchFamily="34" charset="0"/>
              </a:rPr>
              <a:t>the </a:t>
            </a:r>
            <a:r>
              <a:rPr lang="en-AU" sz="1100" b="1" dirty="0">
                <a:solidFill>
                  <a:schemeClr val="tx1"/>
                </a:solidFill>
                <a:latin typeface="Arial" panose="020B0604020202020204" pitchFamily="34" charset="0"/>
              </a:rPr>
              <a:t>Memo</a:t>
            </a:r>
            <a:r>
              <a:rPr lang="en-AU" sz="1100" dirty="0">
                <a:solidFill>
                  <a:schemeClr val="tx1"/>
                </a:solidFill>
                <a:latin typeface="Arial" panose="020B0604020202020204" pitchFamily="34" charset="0"/>
              </a:rPr>
              <a:t>, to commence the  ACFE 2024  Training Delivery EOI process</a:t>
            </a:r>
          </a:p>
          <a:p>
            <a:pPr>
              <a:lnSpc>
                <a:spcPct val="107000"/>
              </a:lnSpc>
              <a:spcAft>
                <a:spcPts val="800"/>
              </a:spcAft>
            </a:pPr>
            <a:endParaRPr lang="en-AU" sz="1000" dirty="0">
              <a:solidFill>
                <a:schemeClr val="tx1"/>
              </a:solidFill>
              <a:latin typeface="Arial" panose="020B0604020202020204" pitchFamily="34" charset="0"/>
            </a:endParaRPr>
          </a:p>
          <a:p>
            <a:pPr algn="r"/>
            <a:endParaRPr lang="en-AU" sz="1000" dirty="0">
              <a:solidFill>
                <a:schemeClr val="tx1"/>
              </a:solidFill>
              <a:latin typeface="Arial" panose="020B0604020202020204" pitchFamily="34" charset="0"/>
            </a:endParaRPr>
          </a:p>
          <a:p>
            <a:pPr algn="r"/>
            <a:endParaRPr lang="en-AU" sz="1000" dirty="0">
              <a:solidFill>
                <a:schemeClr val="tx1"/>
              </a:solidFill>
              <a:latin typeface="Arial" panose="020B0604020202020204" pitchFamily="34" charset="0"/>
            </a:endParaRPr>
          </a:p>
        </p:txBody>
      </p:sp>
      <p:sp>
        <p:nvSpPr>
          <p:cNvPr id="25" name="Subtitle 2">
            <a:extLst>
              <a:ext uri="{FF2B5EF4-FFF2-40B4-BE49-F238E27FC236}">
                <a16:creationId xmlns:a16="http://schemas.microsoft.com/office/drawing/2014/main" id="{AE6AFF97-C517-F56A-99AD-269EA89AE07E}"/>
              </a:ext>
            </a:extLst>
          </p:cNvPr>
          <p:cNvSpPr txBox="1">
            <a:spLocks/>
          </p:cNvSpPr>
          <p:nvPr/>
        </p:nvSpPr>
        <p:spPr>
          <a:xfrm>
            <a:off x="5111904" y="2597406"/>
            <a:ext cx="1775529" cy="983283"/>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7000"/>
              </a:lnSpc>
              <a:spcAft>
                <a:spcPts val="800"/>
              </a:spcAft>
            </a:pPr>
            <a:r>
              <a:rPr lang="en-AU" sz="1100" b="1" dirty="0">
                <a:solidFill>
                  <a:schemeClr val="tx1"/>
                </a:solidFill>
                <a:latin typeface="Arial" panose="020B0604020202020204" pitchFamily="34" charset="0"/>
              </a:rPr>
              <a:t>Participate </a:t>
            </a:r>
            <a:r>
              <a:rPr lang="en-AU" sz="1100" dirty="0">
                <a:solidFill>
                  <a:schemeClr val="tx1"/>
                </a:solidFill>
                <a:latin typeface="Arial" panose="020B0604020202020204" pitchFamily="34" charset="0"/>
              </a:rPr>
              <a:t>in an Information Session and review the information on the website</a:t>
            </a:r>
            <a:endParaRPr lang="en-AU" sz="10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26" name="Subtitle 2">
            <a:extLst>
              <a:ext uri="{FF2B5EF4-FFF2-40B4-BE49-F238E27FC236}">
                <a16:creationId xmlns:a16="http://schemas.microsoft.com/office/drawing/2014/main" id="{A0247FF8-C2E7-C332-D3E3-2510AEB401EF}"/>
              </a:ext>
            </a:extLst>
          </p:cNvPr>
          <p:cNvSpPr txBox="1">
            <a:spLocks/>
          </p:cNvSpPr>
          <p:nvPr/>
        </p:nvSpPr>
        <p:spPr>
          <a:xfrm>
            <a:off x="5174065" y="5564440"/>
            <a:ext cx="1696783" cy="983283"/>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7000"/>
              </a:lnSpc>
              <a:spcAft>
                <a:spcPts val="800"/>
              </a:spcAft>
            </a:pPr>
            <a:r>
              <a:rPr lang="en-AU" sz="1100" dirty="0">
                <a:solidFill>
                  <a:schemeClr val="tx1"/>
                </a:solidFill>
                <a:latin typeface="Arial" panose="020B0604020202020204" pitchFamily="34" charset="0"/>
              </a:rPr>
              <a:t>Ensure you have a </a:t>
            </a:r>
            <a:r>
              <a:rPr lang="en-AU" sz="1100" b="1" dirty="0">
                <a:solidFill>
                  <a:schemeClr val="tx1"/>
                </a:solidFill>
                <a:latin typeface="Arial" panose="020B0604020202020204" pitchFamily="34" charset="0"/>
              </a:rPr>
              <a:t>current BGS </a:t>
            </a:r>
            <a:r>
              <a:rPr lang="en-AU" sz="1100" dirty="0">
                <a:solidFill>
                  <a:schemeClr val="tx1"/>
                </a:solidFill>
                <a:latin typeface="Arial" panose="020B0604020202020204" pitchFamily="34" charset="0"/>
              </a:rPr>
              <a:t>and financial statements </a:t>
            </a:r>
            <a:r>
              <a:rPr lang="en-AU" sz="1100" b="1" dirty="0">
                <a:solidFill>
                  <a:schemeClr val="tx1"/>
                </a:solidFill>
                <a:latin typeface="Arial" panose="020B0604020202020204" pitchFamily="34" charset="0"/>
              </a:rPr>
              <a:t>uploaded in SAMS2</a:t>
            </a:r>
            <a:r>
              <a:rPr lang="en-AU" sz="1100" dirty="0">
                <a:solidFill>
                  <a:schemeClr val="tx1"/>
                </a:solidFill>
                <a:latin typeface="Arial" panose="020B0604020202020204" pitchFamily="34" charset="0"/>
              </a:rPr>
              <a:t> system (if on financial year)</a:t>
            </a:r>
          </a:p>
          <a:p>
            <a:pPr algn="r"/>
            <a:endParaRPr lang="en-AU" sz="1000" dirty="0">
              <a:solidFill>
                <a:schemeClr val="tx1"/>
              </a:solidFill>
              <a:latin typeface="Arial" panose="020B0604020202020204" pitchFamily="34" charset="0"/>
            </a:endParaRPr>
          </a:p>
        </p:txBody>
      </p:sp>
      <p:sp>
        <p:nvSpPr>
          <p:cNvPr id="27" name="Subtitle 2">
            <a:extLst>
              <a:ext uri="{FF2B5EF4-FFF2-40B4-BE49-F238E27FC236}">
                <a16:creationId xmlns:a16="http://schemas.microsoft.com/office/drawing/2014/main" id="{05837376-26FF-AFFE-65BF-CF566C32E572}"/>
              </a:ext>
            </a:extLst>
          </p:cNvPr>
          <p:cNvSpPr txBox="1">
            <a:spLocks/>
          </p:cNvSpPr>
          <p:nvPr/>
        </p:nvSpPr>
        <p:spPr>
          <a:xfrm>
            <a:off x="7064009" y="2680699"/>
            <a:ext cx="2501469" cy="1267934"/>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AU" sz="1100" b="1" dirty="0">
                <a:solidFill>
                  <a:schemeClr val="tx1"/>
                </a:solidFill>
                <a:latin typeface="Arial" panose="020B0604020202020204" pitchFamily="34" charset="0"/>
              </a:rPr>
              <a:t>Attend a regional forum </a:t>
            </a:r>
            <a:r>
              <a:rPr lang="en-AU" sz="1100" dirty="0">
                <a:solidFill>
                  <a:schemeClr val="tx1"/>
                </a:solidFill>
                <a:latin typeface="Arial" panose="020B0604020202020204" pitchFamily="34" charset="0"/>
              </a:rPr>
              <a:t>for assistance with contracting or to discuss partnership options with other Learn Local providers in your region. </a:t>
            </a:r>
            <a:endParaRPr lang="en-AU" sz="1000" dirty="0">
              <a:solidFill>
                <a:schemeClr val="accent1">
                  <a:lumMod val="50000"/>
                </a:schemeClr>
              </a:solidFill>
              <a:latin typeface="Calibri Light" panose="020F0302020204030204" pitchFamily="34" charset="0"/>
              <a:ea typeface="Calibri" panose="020F0502020204030204" pitchFamily="34" charset="0"/>
              <a:cs typeface="Calibri Light" panose="020F0302020204030204" pitchFamily="34" charset="0"/>
            </a:endParaRPr>
          </a:p>
          <a:p>
            <a:pPr algn="r"/>
            <a:endParaRPr lang="en-AU" sz="1000" dirty="0">
              <a:solidFill>
                <a:schemeClr val="tx1"/>
              </a:solidFill>
              <a:latin typeface="Arial" panose="020B0604020202020204" pitchFamily="34" charset="0"/>
            </a:endParaRPr>
          </a:p>
          <a:p>
            <a:pPr algn="r"/>
            <a:endParaRPr lang="en-AU" sz="1000" dirty="0">
              <a:solidFill>
                <a:schemeClr val="tx1"/>
              </a:solidFill>
              <a:latin typeface="Arial" panose="020B0604020202020204" pitchFamily="34" charset="0"/>
            </a:endParaRPr>
          </a:p>
        </p:txBody>
      </p:sp>
      <p:sp>
        <p:nvSpPr>
          <p:cNvPr id="28" name="Subtitle 2">
            <a:extLst>
              <a:ext uri="{FF2B5EF4-FFF2-40B4-BE49-F238E27FC236}">
                <a16:creationId xmlns:a16="http://schemas.microsoft.com/office/drawing/2014/main" id="{44F5B263-F49C-6701-DAC1-7ECF2011D539}"/>
              </a:ext>
            </a:extLst>
          </p:cNvPr>
          <p:cNvSpPr txBox="1">
            <a:spLocks/>
          </p:cNvSpPr>
          <p:nvPr/>
        </p:nvSpPr>
        <p:spPr>
          <a:xfrm>
            <a:off x="2740232" y="2600622"/>
            <a:ext cx="1858007" cy="1267934"/>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7000"/>
              </a:lnSpc>
              <a:spcAft>
                <a:spcPts val="800"/>
              </a:spcAft>
            </a:pPr>
            <a:r>
              <a:rPr lang="en-GB" sz="1100" b="1" dirty="0">
                <a:solidFill>
                  <a:schemeClr val="tx1"/>
                </a:solidFill>
                <a:latin typeface="Arial" panose="020B0604020202020204" pitchFamily="34" charset="0"/>
              </a:rPr>
              <a:t>Download the 2024 Guidelines </a:t>
            </a:r>
            <a:r>
              <a:rPr lang="en-GB" sz="1100" dirty="0">
                <a:solidFill>
                  <a:schemeClr val="tx1"/>
                </a:solidFill>
                <a:latin typeface="Arial" panose="020B0604020202020204" pitchFamily="34" charset="0"/>
              </a:rPr>
              <a:t>for the program you are applying for and the </a:t>
            </a:r>
            <a:r>
              <a:rPr lang="en-GB" sz="1100" b="1" dirty="0">
                <a:solidFill>
                  <a:schemeClr val="tx1"/>
                </a:solidFill>
                <a:latin typeface="Arial" panose="020B0604020202020204" pitchFamily="34" charset="0"/>
              </a:rPr>
              <a:t>2024 Delivery Plan Template </a:t>
            </a:r>
            <a:r>
              <a:rPr lang="en-GB" sz="1100" dirty="0">
                <a:solidFill>
                  <a:schemeClr val="tx1"/>
                </a:solidFill>
                <a:latin typeface="Arial" panose="020B0604020202020204" pitchFamily="34" charset="0"/>
              </a:rPr>
              <a:t>from the website</a:t>
            </a:r>
            <a:endParaRPr lang="en-AU" sz="1100" dirty="0">
              <a:solidFill>
                <a:schemeClr val="tx1"/>
              </a:solidFill>
              <a:latin typeface="Arial" panose="020B0604020202020204" pitchFamily="34" charset="0"/>
            </a:endParaRPr>
          </a:p>
          <a:p>
            <a:pPr>
              <a:lnSpc>
                <a:spcPct val="107000"/>
              </a:lnSpc>
              <a:spcAft>
                <a:spcPts val="800"/>
              </a:spcAft>
            </a:pPr>
            <a:endParaRPr lang="en-AU" sz="1000" dirty="0">
              <a:solidFill>
                <a:schemeClr val="tx1"/>
              </a:solidFill>
              <a:latin typeface="Arial" panose="020B0604020202020204" pitchFamily="34" charset="0"/>
            </a:endParaRPr>
          </a:p>
          <a:p>
            <a:pPr algn="r"/>
            <a:endParaRPr lang="en-AU" sz="1000" dirty="0">
              <a:solidFill>
                <a:schemeClr val="tx1"/>
              </a:solidFill>
              <a:latin typeface="Arial" panose="020B0604020202020204" pitchFamily="34" charset="0"/>
            </a:endParaRPr>
          </a:p>
          <a:p>
            <a:pPr algn="r"/>
            <a:endParaRPr lang="en-AU" sz="1000" dirty="0">
              <a:solidFill>
                <a:schemeClr val="tx1"/>
              </a:solidFill>
              <a:latin typeface="Arial" panose="020B0604020202020204" pitchFamily="34" charset="0"/>
            </a:endParaRPr>
          </a:p>
        </p:txBody>
      </p:sp>
      <p:sp>
        <p:nvSpPr>
          <p:cNvPr id="29" name="Shape 644">
            <a:extLst>
              <a:ext uri="{FF2B5EF4-FFF2-40B4-BE49-F238E27FC236}">
                <a16:creationId xmlns:a16="http://schemas.microsoft.com/office/drawing/2014/main" id="{C1F43198-7884-B229-CBA4-3D6CF89E4C51}"/>
              </a:ext>
            </a:extLst>
          </p:cNvPr>
          <p:cNvSpPr/>
          <p:nvPr/>
        </p:nvSpPr>
        <p:spPr>
          <a:xfrm flipH="1">
            <a:off x="1344735" y="3816549"/>
            <a:ext cx="9298001" cy="6777"/>
          </a:xfrm>
          <a:prstGeom prst="line">
            <a:avLst/>
          </a:prstGeom>
          <a:noFill/>
          <a:ln w="38100" cap="flat">
            <a:solidFill>
              <a:schemeClr val="bg1">
                <a:lumMod val="85000"/>
              </a:schemeClr>
            </a:solidFill>
            <a:prstDash val="solid"/>
            <a:miter lim="400000"/>
          </a:ln>
          <a:effectLst/>
        </p:spPr>
        <p:txBody>
          <a:bodyPr wrap="square" lIns="35719" tIns="35719" rIns="35719" bIns="35719" numCol="1" anchor="ctr">
            <a:noAutofit/>
          </a:bodyPr>
          <a:lstStyle/>
          <a:p>
            <a:pPr>
              <a:defRPr sz="1200">
                <a:solidFill>
                  <a:srgbClr val="000000"/>
                </a:solidFill>
                <a:latin typeface="Helvetica"/>
                <a:ea typeface="Helvetica"/>
                <a:cs typeface="Helvetica"/>
                <a:sym typeface="Helvetica"/>
              </a:defRPr>
            </a:pPr>
            <a:endParaRPr sz="844">
              <a:latin typeface="Arial" panose="020B0604020202020204" pitchFamily="34" charset="0"/>
              <a:ea typeface="Lato Light" panose="020F0502020204030203" pitchFamily="34" charset="0"/>
              <a:cs typeface="Arial" panose="020B0604020202020204" pitchFamily="34" charset="0"/>
            </a:endParaRPr>
          </a:p>
        </p:txBody>
      </p:sp>
      <p:sp>
        <p:nvSpPr>
          <p:cNvPr id="30" name="Shape 645">
            <a:extLst>
              <a:ext uri="{FF2B5EF4-FFF2-40B4-BE49-F238E27FC236}">
                <a16:creationId xmlns:a16="http://schemas.microsoft.com/office/drawing/2014/main" id="{77C02652-BF53-EF8B-90E9-F4FA514287E5}"/>
              </a:ext>
            </a:extLst>
          </p:cNvPr>
          <p:cNvSpPr/>
          <p:nvPr/>
        </p:nvSpPr>
        <p:spPr>
          <a:xfrm flipH="1">
            <a:off x="1342723" y="3815974"/>
            <a:ext cx="0" cy="256742"/>
          </a:xfrm>
          <a:prstGeom prst="line">
            <a:avLst/>
          </a:prstGeom>
          <a:noFill/>
          <a:ln w="38100" cap="flat">
            <a:solidFill>
              <a:schemeClr val="bg1">
                <a:lumMod val="85000"/>
              </a:schemeClr>
            </a:solidFill>
            <a:prstDash val="solid"/>
            <a:miter lim="400000"/>
          </a:ln>
          <a:effectLst/>
        </p:spPr>
        <p:txBody>
          <a:bodyPr wrap="square" lIns="35719" tIns="35719" rIns="35719" bIns="35719" numCol="1" anchor="ctr">
            <a:noAutofit/>
          </a:bodyPr>
          <a:lstStyle/>
          <a:p>
            <a:pPr>
              <a:defRPr sz="1200">
                <a:solidFill>
                  <a:srgbClr val="000000"/>
                </a:solidFill>
                <a:latin typeface="Helvetica"/>
                <a:ea typeface="Helvetica"/>
                <a:cs typeface="Helvetica"/>
                <a:sym typeface="Helvetica"/>
              </a:defRPr>
            </a:pPr>
            <a:endParaRPr sz="844">
              <a:latin typeface="Arial" panose="020B0604020202020204" pitchFamily="34" charset="0"/>
              <a:ea typeface="Lato Light" panose="020F0502020204030203" pitchFamily="34" charset="0"/>
              <a:cs typeface="Arial" panose="020B0604020202020204" pitchFamily="34" charset="0"/>
            </a:endParaRPr>
          </a:p>
        </p:txBody>
      </p:sp>
      <p:sp>
        <p:nvSpPr>
          <p:cNvPr id="31" name="Shape 645">
            <a:extLst>
              <a:ext uri="{FF2B5EF4-FFF2-40B4-BE49-F238E27FC236}">
                <a16:creationId xmlns:a16="http://schemas.microsoft.com/office/drawing/2014/main" id="{61878733-C66C-F95C-5C6F-66B061DE5A7F}"/>
              </a:ext>
            </a:extLst>
          </p:cNvPr>
          <p:cNvSpPr/>
          <p:nvPr/>
        </p:nvSpPr>
        <p:spPr>
          <a:xfrm flipH="1">
            <a:off x="3648239" y="3823326"/>
            <a:ext cx="0" cy="256742"/>
          </a:xfrm>
          <a:prstGeom prst="line">
            <a:avLst/>
          </a:prstGeom>
          <a:noFill/>
          <a:ln w="38100" cap="flat">
            <a:solidFill>
              <a:schemeClr val="bg1">
                <a:lumMod val="85000"/>
              </a:schemeClr>
            </a:solidFill>
            <a:prstDash val="solid"/>
            <a:miter lim="400000"/>
          </a:ln>
          <a:effectLst/>
        </p:spPr>
        <p:txBody>
          <a:bodyPr wrap="square" lIns="35719" tIns="35719" rIns="35719" bIns="35719" numCol="1" anchor="ctr">
            <a:noAutofit/>
          </a:bodyPr>
          <a:lstStyle/>
          <a:p>
            <a:pPr>
              <a:defRPr sz="1200">
                <a:solidFill>
                  <a:srgbClr val="000000"/>
                </a:solidFill>
                <a:latin typeface="Helvetica"/>
                <a:ea typeface="Helvetica"/>
                <a:cs typeface="Helvetica"/>
                <a:sym typeface="Helvetica"/>
              </a:defRPr>
            </a:pPr>
            <a:endParaRPr sz="844">
              <a:latin typeface="Arial" panose="020B0604020202020204" pitchFamily="34" charset="0"/>
              <a:ea typeface="Lato Light" panose="020F0502020204030203" pitchFamily="34" charset="0"/>
              <a:cs typeface="Arial" panose="020B0604020202020204" pitchFamily="34" charset="0"/>
            </a:endParaRPr>
          </a:p>
        </p:txBody>
      </p:sp>
      <p:sp>
        <p:nvSpPr>
          <p:cNvPr id="32" name="Shape 645">
            <a:extLst>
              <a:ext uri="{FF2B5EF4-FFF2-40B4-BE49-F238E27FC236}">
                <a16:creationId xmlns:a16="http://schemas.microsoft.com/office/drawing/2014/main" id="{69272437-25B4-F13F-C011-DBE2B2643D73}"/>
              </a:ext>
            </a:extLst>
          </p:cNvPr>
          <p:cNvSpPr/>
          <p:nvPr/>
        </p:nvSpPr>
        <p:spPr>
          <a:xfrm flipH="1">
            <a:off x="5968739" y="3840065"/>
            <a:ext cx="0" cy="256742"/>
          </a:xfrm>
          <a:prstGeom prst="line">
            <a:avLst/>
          </a:prstGeom>
          <a:noFill/>
          <a:ln w="38100" cap="flat">
            <a:solidFill>
              <a:schemeClr val="bg1">
                <a:lumMod val="85000"/>
              </a:schemeClr>
            </a:solidFill>
            <a:prstDash val="solid"/>
            <a:miter lim="400000"/>
          </a:ln>
          <a:effectLst/>
        </p:spPr>
        <p:txBody>
          <a:bodyPr wrap="square" lIns="35719" tIns="35719" rIns="35719" bIns="35719" numCol="1" anchor="ctr">
            <a:noAutofit/>
          </a:bodyPr>
          <a:lstStyle/>
          <a:p>
            <a:pPr>
              <a:defRPr sz="1200">
                <a:solidFill>
                  <a:srgbClr val="000000"/>
                </a:solidFill>
                <a:latin typeface="Helvetica"/>
                <a:ea typeface="Helvetica"/>
                <a:cs typeface="Helvetica"/>
                <a:sym typeface="Helvetica"/>
              </a:defRPr>
            </a:pPr>
            <a:endParaRPr sz="844">
              <a:latin typeface="Arial" panose="020B0604020202020204" pitchFamily="34" charset="0"/>
              <a:ea typeface="Lato Light" panose="020F0502020204030203" pitchFamily="34" charset="0"/>
              <a:cs typeface="Arial" panose="020B0604020202020204" pitchFamily="34" charset="0"/>
            </a:endParaRPr>
          </a:p>
        </p:txBody>
      </p:sp>
      <p:sp>
        <p:nvSpPr>
          <p:cNvPr id="33" name="Shape 645">
            <a:extLst>
              <a:ext uri="{FF2B5EF4-FFF2-40B4-BE49-F238E27FC236}">
                <a16:creationId xmlns:a16="http://schemas.microsoft.com/office/drawing/2014/main" id="{778BF8FB-EA9A-7229-22EB-DFB6217802E1}"/>
              </a:ext>
            </a:extLst>
          </p:cNvPr>
          <p:cNvSpPr/>
          <p:nvPr/>
        </p:nvSpPr>
        <p:spPr>
          <a:xfrm flipH="1">
            <a:off x="8338939" y="3840065"/>
            <a:ext cx="0" cy="256742"/>
          </a:xfrm>
          <a:prstGeom prst="line">
            <a:avLst/>
          </a:prstGeom>
          <a:noFill/>
          <a:ln w="38100" cap="flat">
            <a:solidFill>
              <a:schemeClr val="bg1">
                <a:lumMod val="85000"/>
              </a:schemeClr>
            </a:solidFill>
            <a:prstDash val="solid"/>
            <a:miter lim="400000"/>
          </a:ln>
          <a:effectLst/>
        </p:spPr>
        <p:txBody>
          <a:bodyPr wrap="square" lIns="35719" tIns="35719" rIns="35719" bIns="35719" numCol="1" anchor="ctr">
            <a:noAutofit/>
          </a:bodyPr>
          <a:lstStyle/>
          <a:p>
            <a:pPr>
              <a:defRPr sz="1200">
                <a:solidFill>
                  <a:srgbClr val="000000"/>
                </a:solidFill>
                <a:latin typeface="Helvetica"/>
                <a:ea typeface="Helvetica"/>
                <a:cs typeface="Helvetica"/>
                <a:sym typeface="Helvetica"/>
              </a:defRPr>
            </a:pPr>
            <a:endParaRPr sz="844">
              <a:latin typeface="Arial" panose="020B0604020202020204" pitchFamily="34" charset="0"/>
              <a:ea typeface="Lato Light" panose="020F0502020204030203" pitchFamily="34" charset="0"/>
              <a:cs typeface="Arial" panose="020B0604020202020204" pitchFamily="34" charset="0"/>
            </a:endParaRPr>
          </a:p>
        </p:txBody>
      </p:sp>
      <p:sp>
        <p:nvSpPr>
          <p:cNvPr id="34" name="Shape 645">
            <a:extLst>
              <a:ext uri="{FF2B5EF4-FFF2-40B4-BE49-F238E27FC236}">
                <a16:creationId xmlns:a16="http://schemas.microsoft.com/office/drawing/2014/main" id="{A3A371FE-03B8-7F8C-00B2-858BEA4090FC}"/>
              </a:ext>
            </a:extLst>
          </p:cNvPr>
          <p:cNvSpPr/>
          <p:nvPr/>
        </p:nvSpPr>
        <p:spPr>
          <a:xfrm flipH="1">
            <a:off x="10642735" y="3800857"/>
            <a:ext cx="0" cy="256742"/>
          </a:xfrm>
          <a:prstGeom prst="line">
            <a:avLst/>
          </a:prstGeom>
          <a:noFill/>
          <a:ln w="38100" cap="flat">
            <a:solidFill>
              <a:schemeClr val="bg1">
                <a:lumMod val="85000"/>
              </a:schemeClr>
            </a:solidFill>
            <a:prstDash val="solid"/>
            <a:miter lim="400000"/>
          </a:ln>
          <a:effectLst/>
        </p:spPr>
        <p:txBody>
          <a:bodyPr wrap="square" lIns="35719" tIns="35719" rIns="35719" bIns="35719" numCol="1" anchor="ctr">
            <a:noAutofit/>
          </a:bodyPr>
          <a:lstStyle/>
          <a:p>
            <a:pPr>
              <a:defRPr sz="1200">
                <a:solidFill>
                  <a:srgbClr val="000000"/>
                </a:solidFill>
                <a:latin typeface="Helvetica"/>
                <a:ea typeface="Helvetica"/>
                <a:cs typeface="Helvetica"/>
                <a:sym typeface="Helvetica"/>
              </a:defRPr>
            </a:pPr>
            <a:endParaRPr sz="844">
              <a:latin typeface="Arial" panose="020B0604020202020204" pitchFamily="34" charset="0"/>
              <a:ea typeface="Lato Light" panose="020F0502020204030203" pitchFamily="34" charset="0"/>
              <a:cs typeface="Arial" panose="020B0604020202020204" pitchFamily="34" charset="0"/>
            </a:endParaRPr>
          </a:p>
        </p:txBody>
      </p:sp>
      <p:sp>
        <p:nvSpPr>
          <p:cNvPr id="37" name="Shape 650">
            <a:extLst>
              <a:ext uri="{FF2B5EF4-FFF2-40B4-BE49-F238E27FC236}">
                <a16:creationId xmlns:a16="http://schemas.microsoft.com/office/drawing/2014/main" id="{A34B1377-DA60-4499-F586-57A4B3F6D46F}"/>
              </a:ext>
            </a:extLst>
          </p:cNvPr>
          <p:cNvSpPr/>
          <p:nvPr/>
        </p:nvSpPr>
        <p:spPr>
          <a:xfrm>
            <a:off x="9916872" y="1131512"/>
            <a:ext cx="1404000" cy="1404000"/>
          </a:xfrm>
          <a:prstGeom prst="ellipse">
            <a:avLst/>
          </a:prstGeom>
          <a:ln/>
          <a:extLst>
            <a:ext uri="{C572A759-6A51-4108-AA02-DFA0A04FC94B}">
              <ma14:wrappingTextBoxFlag xmlns:ma14="http://schemas.microsoft.com/office/mac/drawingml/2011/main" xmlns="" val="1"/>
            </a:ext>
          </a:extLst>
        </p:spPr>
        <p:style>
          <a:lnRef idx="1">
            <a:schemeClr val="accent2"/>
          </a:lnRef>
          <a:fillRef idx="2">
            <a:schemeClr val="accent2"/>
          </a:fillRef>
          <a:effectRef idx="1">
            <a:schemeClr val="accent2"/>
          </a:effectRef>
          <a:fontRef idx="minor">
            <a:schemeClr val="dk1"/>
          </a:fontRef>
        </p:style>
        <p:txBody>
          <a:bodyPr wrap="square" lIns="0" tIns="0" rIns="0" bIns="0" numCol="1" anchor="ctr">
            <a:noAutofit/>
          </a:bodyPr>
          <a:lstStyle/>
          <a:p>
            <a:pPr algn="ctr" defTabSz="410780">
              <a:defRPr sz="1500" cap="all">
                <a:solidFill>
                  <a:srgbClr val="FFFFFF"/>
                </a:solidFill>
                <a:latin typeface="Helvetica Neue"/>
                <a:ea typeface="Helvetica Neue"/>
                <a:cs typeface="Helvetica Neue"/>
                <a:sym typeface="Helvetica Neue"/>
              </a:defRPr>
            </a:pPr>
            <a:r>
              <a:rPr lang="en-US" sz="1100" b="1" dirty="0">
                <a:solidFill>
                  <a:schemeClr val="tx1"/>
                </a:solidFill>
                <a:latin typeface="Arial" panose="020B0604020202020204" pitchFamily="34" charset="0"/>
                <a:ea typeface="League Spartan" charset="0"/>
                <a:cs typeface="Arial" panose="020B0604020202020204" pitchFamily="34" charset="0"/>
              </a:rPr>
              <a:t>BY 15 September 2023</a:t>
            </a:r>
          </a:p>
          <a:p>
            <a:pPr defTabSz="410780">
              <a:defRPr sz="1500" cap="all">
                <a:solidFill>
                  <a:srgbClr val="FFFFFF"/>
                </a:solidFill>
                <a:latin typeface="Helvetica Neue"/>
                <a:ea typeface="Helvetica Neue"/>
                <a:cs typeface="Helvetica Neue"/>
                <a:sym typeface="Helvetica Neue"/>
              </a:defRPr>
            </a:pPr>
            <a:endParaRPr sz="1055" dirty="0">
              <a:latin typeface="Arial" panose="020B0604020202020204" pitchFamily="34" charset="0"/>
              <a:ea typeface="Lato Light" panose="020F0502020204030203" pitchFamily="34" charset="0"/>
              <a:cs typeface="Arial" panose="020B0604020202020204" pitchFamily="34" charset="0"/>
            </a:endParaRPr>
          </a:p>
        </p:txBody>
      </p:sp>
      <p:sp>
        <p:nvSpPr>
          <p:cNvPr id="39" name="Shape 652">
            <a:extLst>
              <a:ext uri="{FF2B5EF4-FFF2-40B4-BE49-F238E27FC236}">
                <a16:creationId xmlns:a16="http://schemas.microsoft.com/office/drawing/2014/main" id="{8DC88625-96C1-167B-8BDB-D382F1CAA812}"/>
              </a:ext>
            </a:extLst>
          </p:cNvPr>
          <p:cNvSpPr/>
          <p:nvPr/>
        </p:nvSpPr>
        <p:spPr>
          <a:xfrm>
            <a:off x="625740" y="4053139"/>
            <a:ext cx="1404000" cy="1404000"/>
          </a:xfrm>
          <a:prstGeom prst="ellipse">
            <a:avLst/>
          </a:prstGeom>
          <a:ln/>
          <a:extLst>
            <a:ext uri="{C572A759-6A51-4108-AA02-DFA0A04FC94B}">
              <ma14:wrappingTextBoxFlag xmlns:ma14="http://schemas.microsoft.com/office/mac/drawingml/2011/main" xmlns="" val="1"/>
            </a:ext>
          </a:extLst>
        </p:spPr>
        <p:style>
          <a:lnRef idx="1">
            <a:schemeClr val="accent3"/>
          </a:lnRef>
          <a:fillRef idx="2">
            <a:schemeClr val="accent3"/>
          </a:fillRef>
          <a:effectRef idx="1">
            <a:schemeClr val="accent3"/>
          </a:effectRef>
          <a:fontRef idx="minor">
            <a:schemeClr val="dk1"/>
          </a:fontRef>
        </p:style>
        <p:txBody>
          <a:bodyPr wrap="square" lIns="0" tIns="0" rIns="0" bIns="0" numCol="1" anchor="ctr">
            <a:noAutofit/>
          </a:bodyPr>
          <a:lstStyle/>
          <a:p>
            <a:pPr algn="ctr"/>
            <a:r>
              <a:rPr lang="en-US" sz="1100" b="1" dirty="0">
                <a:solidFill>
                  <a:schemeClr val="tx1"/>
                </a:solidFill>
                <a:latin typeface="Arial" panose="020B0604020202020204" pitchFamily="34" charset="0"/>
                <a:ea typeface="League Spartan" charset="0"/>
                <a:cs typeface="Arial" panose="020B0604020202020204" pitchFamily="34" charset="0"/>
              </a:rPr>
              <a:t>BY NOVEMBER 2023</a:t>
            </a:r>
          </a:p>
          <a:p>
            <a:pPr algn="ctr"/>
            <a:endParaRPr lang="en-US" sz="1100" b="1" dirty="0">
              <a:solidFill>
                <a:schemeClr val="bg1"/>
              </a:solidFill>
              <a:latin typeface="Arial" panose="020B0604020202020204" pitchFamily="34" charset="0"/>
              <a:ea typeface="League Spartan" charset="0"/>
              <a:cs typeface="Arial" panose="020B0604020202020204" pitchFamily="34" charset="0"/>
            </a:endParaRPr>
          </a:p>
        </p:txBody>
      </p:sp>
      <p:sp>
        <p:nvSpPr>
          <p:cNvPr id="40" name="Shape 653">
            <a:extLst>
              <a:ext uri="{FF2B5EF4-FFF2-40B4-BE49-F238E27FC236}">
                <a16:creationId xmlns:a16="http://schemas.microsoft.com/office/drawing/2014/main" id="{2A407507-1E18-E215-EAC5-F810924455C9}"/>
              </a:ext>
            </a:extLst>
          </p:cNvPr>
          <p:cNvSpPr/>
          <p:nvPr/>
        </p:nvSpPr>
        <p:spPr>
          <a:xfrm>
            <a:off x="5302043" y="1126147"/>
            <a:ext cx="1404000" cy="1404000"/>
          </a:xfrm>
          <a:prstGeom prst="ellipse">
            <a:avLst/>
          </a:prstGeom>
          <a:solidFill>
            <a:schemeClr val="accent4"/>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lgn="ctr"/>
            <a:r>
              <a:rPr lang="en-US" sz="1050" b="1" dirty="0">
                <a:solidFill>
                  <a:schemeClr val="bg1"/>
                </a:solidFill>
                <a:latin typeface="Arial" panose="020B0604020202020204" pitchFamily="34" charset="0"/>
                <a:ea typeface="League Spartan" charset="0"/>
                <a:cs typeface="Arial" panose="020B0604020202020204" pitchFamily="34" charset="0"/>
              </a:rPr>
              <a:t>31 </a:t>
            </a:r>
          </a:p>
          <a:p>
            <a:pPr algn="ctr"/>
            <a:r>
              <a:rPr lang="en-US" sz="1050" b="1" dirty="0">
                <a:solidFill>
                  <a:schemeClr val="bg1"/>
                </a:solidFill>
                <a:latin typeface="Arial" panose="020B0604020202020204" pitchFamily="34" charset="0"/>
                <a:ea typeface="League Spartan" charset="0"/>
                <a:cs typeface="Arial" panose="020B0604020202020204" pitchFamily="34" charset="0"/>
              </a:rPr>
              <a:t>AUGUST </a:t>
            </a:r>
          </a:p>
          <a:p>
            <a:pPr algn="ctr"/>
            <a:r>
              <a:rPr lang="en-US" sz="1050" b="1" dirty="0">
                <a:solidFill>
                  <a:schemeClr val="bg1"/>
                </a:solidFill>
                <a:latin typeface="Arial" panose="020B0604020202020204" pitchFamily="34" charset="0"/>
                <a:ea typeface="League Spartan" charset="0"/>
                <a:cs typeface="Arial" panose="020B0604020202020204" pitchFamily="34" charset="0"/>
              </a:rPr>
              <a:t>OR 5 SEPTEMBER </a:t>
            </a:r>
          </a:p>
          <a:p>
            <a:pPr algn="ctr"/>
            <a:r>
              <a:rPr lang="en-US" sz="1050" b="1" dirty="0">
                <a:solidFill>
                  <a:schemeClr val="bg1"/>
                </a:solidFill>
                <a:latin typeface="Arial" panose="020B0604020202020204" pitchFamily="34" charset="0"/>
                <a:ea typeface="League Spartan" charset="0"/>
                <a:cs typeface="Arial" panose="020B0604020202020204" pitchFamily="34" charset="0"/>
              </a:rPr>
              <a:t>2023</a:t>
            </a:r>
          </a:p>
          <a:p>
            <a:pPr defTabSz="410780">
              <a:defRPr sz="1500" cap="all">
                <a:solidFill>
                  <a:srgbClr val="FFFFFF"/>
                </a:solidFill>
                <a:latin typeface="Helvetica Neue"/>
                <a:ea typeface="Helvetica Neue"/>
                <a:cs typeface="Helvetica Neue"/>
                <a:sym typeface="Helvetica Neue"/>
              </a:defRPr>
            </a:pPr>
            <a:endParaRPr sz="1055" dirty="0">
              <a:latin typeface="Arial" panose="020B0604020202020204" pitchFamily="34" charset="0"/>
              <a:ea typeface="Lato Light" panose="020F0502020204030203" pitchFamily="34" charset="0"/>
              <a:cs typeface="Arial" panose="020B0604020202020204" pitchFamily="34" charset="0"/>
            </a:endParaRPr>
          </a:p>
        </p:txBody>
      </p:sp>
      <p:sp>
        <p:nvSpPr>
          <p:cNvPr id="41" name="Oval 31">
            <a:extLst>
              <a:ext uri="{FF2B5EF4-FFF2-40B4-BE49-F238E27FC236}">
                <a16:creationId xmlns:a16="http://schemas.microsoft.com/office/drawing/2014/main" id="{29120324-B7D9-34B4-18EC-55B3C5E8D6F7}"/>
              </a:ext>
            </a:extLst>
          </p:cNvPr>
          <p:cNvSpPr>
            <a:spLocks noChangeArrowheads="1"/>
          </p:cNvSpPr>
          <p:nvPr/>
        </p:nvSpPr>
        <p:spPr bwMode="auto">
          <a:xfrm>
            <a:off x="7636851" y="4113546"/>
            <a:ext cx="1404000" cy="14040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square" tIns="36000" bIns="36000" anchor="ctr"/>
          <a:lstStyle/>
          <a:p>
            <a:pPr algn="ctr" defTabSz="410780">
              <a:defRPr sz="1500" cap="all">
                <a:solidFill>
                  <a:srgbClr val="FFFFFF"/>
                </a:solidFill>
                <a:latin typeface="Helvetica Neue"/>
                <a:ea typeface="Helvetica Neue"/>
                <a:cs typeface="Helvetica Neue"/>
                <a:sym typeface="Helvetica Neue"/>
              </a:defRPr>
            </a:pPr>
            <a:r>
              <a:rPr lang="en-US" sz="1000" b="1" dirty="0">
                <a:solidFill>
                  <a:schemeClr val="tx1"/>
                </a:solidFill>
                <a:latin typeface="Arial" panose="020B0604020202020204" pitchFamily="34" charset="0"/>
                <a:ea typeface="League Spartan" charset="0"/>
                <a:cs typeface="Arial" panose="020B0604020202020204" pitchFamily="34" charset="0"/>
              </a:rPr>
              <a:t>DECEMBER 2023</a:t>
            </a:r>
          </a:p>
          <a:p>
            <a:pPr algn="ctr" defTabSz="410780">
              <a:defRPr sz="1500" cap="all">
                <a:solidFill>
                  <a:srgbClr val="FFFFFF"/>
                </a:solidFill>
                <a:latin typeface="Helvetica Neue"/>
                <a:ea typeface="Helvetica Neue"/>
                <a:cs typeface="Helvetica Neue"/>
                <a:sym typeface="Helvetica Neue"/>
              </a:defRPr>
            </a:pPr>
            <a:endParaRPr lang="en-US" sz="1000" b="1" cap="all" dirty="0">
              <a:solidFill>
                <a:schemeClr val="tx1"/>
              </a:solidFill>
              <a:latin typeface="Arial" panose="020B0604020202020204" pitchFamily="34" charset="0"/>
              <a:cs typeface="Arial" panose="020B0604020202020204" pitchFamily="34" charset="0"/>
            </a:endParaRPr>
          </a:p>
        </p:txBody>
      </p:sp>
      <p:sp>
        <p:nvSpPr>
          <p:cNvPr id="42" name="Shape 651">
            <a:extLst>
              <a:ext uri="{FF2B5EF4-FFF2-40B4-BE49-F238E27FC236}">
                <a16:creationId xmlns:a16="http://schemas.microsoft.com/office/drawing/2014/main" id="{46E5A1CB-05C9-78A9-3F33-53D3998EB96F}"/>
              </a:ext>
            </a:extLst>
          </p:cNvPr>
          <p:cNvSpPr/>
          <p:nvPr/>
        </p:nvSpPr>
        <p:spPr>
          <a:xfrm>
            <a:off x="9978588" y="4080068"/>
            <a:ext cx="1404000" cy="1404000"/>
          </a:xfrm>
          <a:prstGeom prst="ellipse">
            <a:avLst/>
          </a:prstGeom>
          <a:ln/>
          <a:extLst>
            <a:ext uri="{C572A759-6A51-4108-AA02-DFA0A04FC94B}">
              <ma14:wrappingTextBoxFlag xmlns:ma14="http://schemas.microsoft.com/office/mac/drawingml/2011/main" xmlns="" val="1"/>
            </a:ext>
          </a:extLst>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lgn="ctr" defTabSz="410780">
              <a:defRPr sz="1500" cap="all">
                <a:solidFill>
                  <a:srgbClr val="FFFFFF"/>
                </a:solidFill>
                <a:latin typeface="Helvetica Neue"/>
                <a:ea typeface="Helvetica Neue"/>
                <a:cs typeface="Helvetica Neue"/>
                <a:sym typeface="Helvetica Neue"/>
              </a:defRPr>
            </a:pPr>
            <a:r>
              <a:rPr lang="en-US" sz="1100" b="1" cap="all" dirty="0">
                <a:solidFill>
                  <a:schemeClr val="tx1"/>
                </a:solidFill>
                <a:latin typeface="Arial" panose="020B0604020202020204" pitchFamily="34" charset="0"/>
                <a:cs typeface="Arial" panose="020B0604020202020204" pitchFamily="34" charset="0"/>
              </a:rPr>
              <a:t>FEBRUARY</a:t>
            </a:r>
          </a:p>
          <a:p>
            <a:pPr algn="ctr" defTabSz="410780">
              <a:defRPr sz="1500" cap="all">
                <a:solidFill>
                  <a:srgbClr val="FFFFFF"/>
                </a:solidFill>
                <a:latin typeface="Helvetica Neue"/>
                <a:ea typeface="Helvetica Neue"/>
                <a:cs typeface="Helvetica Neue"/>
                <a:sym typeface="Helvetica Neue"/>
              </a:defRPr>
            </a:pPr>
            <a:r>
              <a:rPr lang="en-US" sz="1100" b="1" cap="all">
                <a:solidFill>
                  <a:schemeClr val="tx1"/>
                </a:solidFill>
                <a:latin typeface="Arial" panose="020B0604020202020204" pitchFamily="34" charset="0"/>
                <a:cs typeface="Arial" panose="020B0604020202020204" pitchFamily="34" charset="0"/>
              </a:rPr>
              <a:t>2024</a:t>
            </a:r>
            <a:endParaRPr sz="1055" dirty="0">
              <a:solidFill>
                <a:schemeClr val="tx1"/>
              </a:solidFill>
              <a:latin typeface="Arial" panose="020B0604020202020204" pitchFamily="34" charset="0"/>
              <a:ea typeface="Lato Light" panose="020F0502020204030203" pitchFamily="34" charset="0"/>
              <a:cs typeface="Arial" panose="020B0604020202020204" pitchFamily="34" charset="0"/>
            </a:endParaRPr>
          </a:p>
        </p:txBody>
      </p:sp>
      <p:sp>
        <p:nvSpPr>
          <p:cNvPr id="43" name="Subtitle 2">
            <a:extLst>
              <a:ext uri="{FF2B5EF4-FFF2-40B4-BE49-F238E27FC236}">
                <a16:creationId xmlns:a16="http://schemas.microsoft.com/office/drawing/2014/main" id="{80767ECB-BFDE-13FF-11BE-AFF309C740AB}"/>
              </a:ext>
            </a:extLst>
          </p:cNvPr>
          <p:cNvSpPr txBox="1">
            <a:spLocks/>
          </p:cNvSpPr>
          <p:nvPr/>
        </p:nvSpPr>
        <p:spPr>
          <a:xfrm>
            <a:off x="9608773" y="2704136"/>
            <a:ext cx="2242686" cy="921734"/>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7000"/>
              </a:lnSpc>
            </a:pPr>
            <a:r>
              <a:rPr lang="en-AU" sz="1100" b="1" dirty="0">
                <a:solidFill>
                  <a:schemeClr val="tx1"/>
                </a:solidFill>
                <a:latin typeface="Arial" panose="020B0604020202020204" pitchFamily="34" charset="0"/>
              </a:rPr>
              <a:t>Complete &amp; submit </a:t>
            </a:r>
            <a:r>
              <a:rPr lang="en-AU" sz="1100" dirty="0">
                <a:solidFill>
                  <a:schemeClr val="tx1"/>
                </a:solidFill>
                <a:latin typeface="Arial" panose="020B0604020202020204" pitchFamily="34" charset="0"/>
              </a:rPr>
              <a:t>your Delivery Plan EOI in</a:t>
            </a:r>
            <a:r>
              <a:rPr lang="en-AU" sz="1100" b="1" dirty="0">
                <a:solidFill>
                  <a:schemeClr val="tx1"/>
                </a:solidFill>
                <a:latin typeface="Arial" panose="020B0604020202020204" pitchFamily="34" charset="0"/>
              </a:rPr>
              <a:t> ONE email </a:t>
            </a:r>
            <a:r>
              <a:rPr lang="en-AU" sz="1100" dirty="0">
                <a:solidFill>
                  <a:schemeClr val="tx1"/>
                </a:solidFill>
                <a:latin typeface="Arial" panose="020B0604020202020204" pitchFamily="34" charset="0"/>
              </a:rPr>
              <a:t>and if applicable A-frames, to: </a:t>
            </a:r>
            <a:r>
              <a:rPr lang="en-AU" sz="1100" dirty="0">
                <a:solidFill>
                  <a:srgbClr val="004C97"/>
                </a:solidFill>
                <a:latin typeface="Arial" panose="020B0604020202020204" pitchFamily="34" charset="0"/>
                <a:hlinkClick r:id="rId3">
                  <a:extLst>
                    <a:ext uri="{A12FA001-AC4F-418D-AE19-62706E023703}">
                      <ahyp:hlinkClr xmlns:ahyp="http://schemas.microsoft.com/office/drawing/2018/hyperlinkcolor" val="tx"/>
                    </a:ext>
                  </a:extLst>
                </a:hlinkClick>
              </a:rPr>
              <a:t>training.participation@education.vic.gov.au</a:t>
            </a:r>
            <a:endParaRPr lang="en-AU" sz="1100" dirty="0">
              <a:solidFill>
                <a:srgbClr val="004C97"/>
              </a:solidFill>
              <a:latin typeface="Arial" panose="020B0604020202020204" pitchFamily="34" charset="0"/>
            </a:endParaRPr>
          </a:p>
          <a:p>
            <a:pPr>
              <a:lnSpc>
                <a:spcPct val="107000"/>
              </a:lnSpc>
            </a:pPr>
            <a:endParaRPr lang="en-AU" sz="1100" dirty="0">
              <a:solidFill>
                <a:schemeClr val="tx1"/>
              </a:solidFill>
              <a:latin typeface="Arial" panose="020B0604020202020204" pitchFamily="34" charset="0"/>
            </a:endParaRPr>
          </a:p>
          <a:p>
            <a:pPr>
              <a:lnSpc>
                <a:spcPct val="107000"/>
              </a:lnSpc>
              <a:spcAft>
                <a:spcPts val="800"/>
              </a:spcAft>
            </a:pPr>
            <a:endParaRPr lang="en-AU" sz="1000" dirty="0">
              <a:solidFill>
                <a:schemeClr val="tx1"/>
              </a:solidFill>
              <a:latin typeface="Arial" panose="020B0604020202020204" pitchFamily="34" charset="0"/>
            </a:endParaRPr>
          </a:p>
          <a:p>
            <a:pPr algn="r"/>
            <a:endParaRPr lang="en-AU" sz="1000" dirty="0">
              <a:solidFill>
                <a:schemeClr val="tx1"/>
              </a:solidFill>
              <a:latin typeface="Arial" panose="020B0604020202020204" pitchFamily="34" charset="0"/>
            </a:endParaRPr>
          </a:p>
          <a:p>
            <a:pPr algn="r"/>
            <a:endParaRPr lang="en-AU" sz="1000" dirty="0">
              <a:solidFill>
                <a:schemeClr val="tx1"/>
              </a:solidFill>
              <a:latin typeface="Arial" panose="020B0604020202020204" pitchFamily="34" charset="0"/>
            </a:endParaRPr>
          </a:p>
        </p:txBody>
      </p:sp>
      <p:sp>
        <p:nvSpPr>
          <p:cNvPr id="44" name="Subtitle 2">
            <a:extLst>
              <a:ext uri="{FF2B5EF4-FFF2-40B4-BE49-F238E27FC236}">
                <a16:creationId xmlns:a16="http://schemas.microsoft.com/office/drawing/2014/main" id="{CDA8436D-00FD-88D9-FB9E-BDE36A24915D}"/>
              </a:ext>
            </a:extLst>
          </p:cNvPr>
          <p:cNvSpPr txBox="1">
            <a:spLocks/>
          </p:cNvSpPr>
          <p:nvPr/>
        </p:nvSpPr>
        <p:spPr>
          <a:xfrm>
            <a:off x="374877" y="5543015"/>
            <a:ext cx="2242686" cy="983283"/>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7000"/>
              </a:lnSpc>
              <a:spcAft>
                <a:spcPts val="800"/>
              </a:spcAft>
            </a:pPr>
            <a:r>
              <a:rPr lang="en-AU" sz="1100" dirty="0">
                <a:solidFill>
                  <a:schemeClr val="tx1"/>
                </a:solidFill>
                <a:latin typeface="Arial" panose="020B0604020202020204" pitchFamily="34" charset="0"/>
              </a:rPr>
              <a:t>Regional Office staff will review your Delivery Plan and </a:t>
            </a:r>
            <a:r>
              <a:rPr lang="en-AU" sz="1100" b="1" dirty="0">
                <a:solidFill>
                  <a:schemeClr val="tx1"/>
                </a:solidFill>
                <a:latin typeface="Arial" panose="020B0604020202020204" pitchFamily="34" charset="0"/>
              </a:rPr>
              <a:t>confirm contracted delivery</a:t>
            </a:r>
            <a:r>
              <a:rPr lang="en-AU" sz="1100" dirty="0">
                <a:solidFill>
                  <a:schemeClr val="tx1"/>
                </a:solidFill>
                <a:latin typeface="Arial" panose="020B0604020202020204" pitchFamily="34" charset="0"/>
              </a:rPr>
              <a:t> by LGA and program stream with you</a:t>
            </a:r>
          </a:p>
        </p:txBody>
      </p:sp>
      <p:sp>
        <p:nvSpPr>
          <p:cNvPr id="45" name="Subtitle 2">
            <a:extLst>
              <a:ext uri="{FF2B5EF4-FFF2-40B4-BE49-F238E27FC236}">
                <a16:creationId xmlns:a16="http://schemas.microsoft.com/office/drawing/2014/main" id="{DCA74707-DE5B-9601-54A8-EF6135156E2F}"/>
              </a:ext>
            </a:extLst>
          </p:cNvPr>
          <p:cNvSpPr txBox="1">
            <a:spLocks/>
          </p:cNvSpPr>
          <p:nvPr/>
        </p:nvSpPr>
        <p:spPr>
          <a:xfrm>
            <a:off x="2936319" y="5606116"/>
            <a:ext cx="1775529" cy="983283"/>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7000"/>
              </a:lnSpc>
              <a:spcAft>
                <a:spcPts val="800"/>
              </a:spcAft>
            </a:pPr>
            <a:r>
              <a:rPr lang="en-AU" sz="1100" dirty="0">
                <a:solidFill>
                  <a:schemeClr val="tx1"/>
                </a:solidFill>
                <a:latin typeface="Arial" panose="020B0604020202020204" pitchFamily="34" charset="0"/>
              </a:rPr>
              <a:t>A-frames can be submitted. You are not required to submit A-frames for centrally developed modules</a:t>
            </a:r>
          </a:p>
          <a:p>
            <a:pPr>
              <a:lnSpc>
                <a:spcPct val="107000"/>
              </a:lnSpc>
              <a:spcAft>
                <a:spcPts val="800"/>
              </a:spcAft>
            </a:pPr>
            <a:endParaRPr lang="en-AU" sz="10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46" name="Subtitle 2">
            <a:extLst>
              <a:ext uri="{FF2B5EF4-FFF2-40B4-BE49-F238E27FC236}">
                <a16:creationId xmlns:a16="http://schemas.microsoft.com/office/drawing/2014/main" id="{723285B4-B9C3-524C-75F9-C48A00F1BA2E}"/>
              </a:ext>
            </a:extLst>
          </p:cNvPr>
          <p:cNvSpPr txBox="1">
            <a:spLocks/>
          </p:cNvSpPr>
          <p:nvPr/>
        </p:nvSpPr>
        <p:spPr>
          <a:xfrm>
            <a:off x="7411713" y="5560867"/>
            <a:ext cx="1775529" cy="983283"/>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7000"/>
              </a:lnSpc>
              <a:spcAft>
                <a:spcPts val="800"/>
              </a:spcAft>
            </a:pPr>
            <a:r>
              <a:rPr lang="en-AU" sz="1100" dirty="0">
                <a:solidFill>
                  <a:schemeClr val="tx1"/>
                </a:solidFill>
                <a:latin typeface="Arial" panose="020B0604020202020204" pitchFamily="34" charset="0"/>
              </a:rPr>
              <a:t>Contracts will be uploaded into </a:t>
            </a:r>
            <a:r>
              <a:rPr lang="en-AU" sz="1100" b="1" dirty="0">
                <a:solidFill>
                  <a:schemeClr val="tx1"/>
                </a:solidFill>
                <a:latin typeface="Arial" panose="020B0604020202020204" pitchFamily="34" charset="0"/>
              </a:rPr>
              <a:t>SAMS2</a:t>
            </a:r>
          </a:p>
        </p:txBody>
      </p:sp>
      <p:sp>
        <p:nvSpPr>
          <p:cNvPr id="47" name="Subtitle 2">
            <a:extLst>
              <a:ext uri="{FF2B5EF4-FFF2-40B4-BE49-F238E27FC236}">
                <a16:creationId xmlns:a16="http://schemas.microsoft.com/office/drawing/2014/main" id="{44469C8A-CDCB-C4D0-F2FE-625DB75E1B03}"/>
              </a:ext>
            </a:extLst>
          </p:cNvPr>
          <p:cNvSpPr txBox="1">
            <a:spLocks/>
          </p:cNvSpPr>
          <p:nvPr/>
        </p:nvSpPr>
        <p:spPr>
          <a:xfrm>
            <a:off x="9792823" y="5556548"/>
            <a:ext cx="1775529" cy="983283"/>
          </a:xfrm>
          <a:prstGeom prst="rect">
            <a:avLst/>
          </a:prstGeom>
        </p:spPr>
        <p:txBody>
          <a:bodyPr vert="horz" wrap="square" lIns="0" tIns="0" rIns="0" bIns="0" rtlCol="0" anchor="t">
            <a:no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7000"/>
              </a:lnSpc>
              <a:spcAft>
                <a:spcPts val="800"/>
              </a:spcAft>
            </a:pPr>
            <a:r>
              <a:rPr lang="en-AU" sz="1100" dirty="0">
                <a:solidFill>
                  <a:schemeClr val="tx1"/>
                </a:solidFill>
                <a:latin typeface="Arial" panose="020B0604020202020204" pitchFamily="34" charset="0"/>
              </a:rPr>
              <a:t>First advance payment, where all contract requirements are met</a:t>
            </a:r>
          </a:p>
        </p:txBody>
      </p:sp>
      <p:sp>
        <p:nvSpPr>
          <p:cNvPr id="48" name="AutoShape 11">
            <a:extLst>
              <a:ext uri="{FF2B5EF4-FFF2-40B4-BE49-F238E27FC236}">
                <a16:creationId xmlns:a16="http://schemas.microsoft.com/office/drawing/2014/main" id="{5F2CBFAF-68B9-7D17-7F3B-C0B0FAD47865}"/>
              </a:ext>
            </a:extLst>
          </p:cNvPr>
          <p:cNvSpPr>
            <a:spLocks noChangeArrowheads="1"/>
          </p:cNvSpPr>
          <p:nvPr/>
        </p:nvSpPr>
        <p:spPr bwMode="auto">
          <a:xfrm rot="5400000">
            <a:off x="2400493" y="3743084"/>
            <a:ext cx="390600" cy="160485"/>
          </a:xfrm>
          <a:prstGeom prst="triangle">
            <a:avLst>
              <a:gd name="adj" fmla="val 50000"/>
            </a:avLst>
          </a:prstGeom>
          <a:solidFill>
            <a:schemeClr val="bg2"/>
          </a:solidFill>
          <a:ln w="9525" algn="ctr">
            <a:solidFill>
              <a:schemeClr val="bg2"/>
            </a:solidFill>
            <a:miter lim="800000"/>
            <a:headEnd/>
            <a:tailEnd/>
          </a:ln>
          <a:effectLst/>
        </p:spPr>
        <p:txBody>
          <a:bodyPr wrap="square" anchor="ctr"/>
          <a:lstStyle/>
          <a:p>
            <a:endParaRPr lang="en-AU">
              <a:latin typeface="Arial" panose="020B0604020202020204" pitchFamily="34" charset="0"/>
            </a:endParaRPr>
          </a:p>
        </p:txBody>
      </p:sp>
      <p:sp>
        <p:nvSpPr>
          <p:cNvPr id="49" name="AutoShape 11">
            <a:extLst>
              <a:ext uri="{FF2B5EF4-FFF2-40B4-BE49-F238E27FC236}">
                <a16:creationId xmlns:a16="http://schemas.microsoft.com/office/drawing/2014/main" id="{A9BD5153-8653-495E-78F8-5FE898A46ED3}"/>
              </a:ext>
            </a:extLst>
          </p:cNvPr>
          <p:cNvSpPr>
            <a:spLocks noChangeArrowheads="1"/>
          </p:cNvSpPr>
          <p:nvPr/>
        </p:nvSpPr>
        <p:spPr bwMode="auto">
          <a:xfrm rot="5400000">
            <a:off x="2403849" y="774932"/>
            <a:ext cx="390600" cy="160485"/>
          </a:xfrm>
          <a:prstGeom prst="triangle">
            <a:avLst>
              <a:gd name="adj" fmla="val 50000"/>
            </a:avLst>
          </a:prstGeom>
          <a:solidFill>
            <a:schemeClr val="bg2"/>
          </a:solidFill>
          <a:ln w="9525" algn="ctr">
            <a:solidFill>
              <a:schemeClr val="bg2"/>
            </a:solidFill>
            <a:miter lim="800000"/>
            <a:headEnd/>
            <a:tailEnd/>
          </a:ln>
          <a:effectLst/>
        </p:spPr>
        <p:txBody>
          <a:bodyPr wrap="square" anchor="ctr"/>
          <a:lstStyle/>
          <a:p>
            <a:endParaRPr lang="en-AU">
              <a:latin typeface="Arial" panose="020B0604020202020204" pitchFamily="34" charset="0"/>
            </a:endParaRPr>
          </a:p>
        </p:txBody>
      </p:sp>
      <p:sp>
        <p:nvSpPr>
          <p:cNvPr id="50" name="AutoShape 11">
            <a:extLst>
              <a:ext uri="{FF2B5EF4-FFF2-40B4-BE49-F238E27FC236}">
                <a16:creationId xmlns:a16="http://schemas.microsoft.com/office/drawing/2014/main" id="{A3E72A0A-12E2-57C7-67EE-525B1EA131FC}"/>
              </a:ext>
            </a:extLst>
          </p:cNvPr>
          <p:cNvSpPr>
            <a:spLocks noChangeArrowheads="1"/>
          </p:cNvSpPr>
          <p:nvPr/>
        </p:nvSpPr>
        <p:spPr bwMode="auto">
          <a:xfrm rot="5400000">
            <a:off x="9295494" y="756367"/>
            <a:ext cx="390600" cy="160485"/>
          </a:xfrm>
          <a:prstGeom prst="triangle">
            <a:avLst>
              <a:gd name="adj" fmla="val 50000"/>
            </a:avLst>
          </a:prstGeom>
          <a:solidFill>
            <a:schemeClr val="bg2"/>
          </a:solidFill>
          <a:ln w="9525" algn="ctr">
            <a:solidFill>
              <a:schemeClr val="bg2"/>
            </a:solidFill>
            <a:miter lim="800000"/>
            <a:headEnd/>
            <a:tailEnd/>
          </a:ln>
          <a:effectLst/>
        </p:spPr>
        <p:txBody>
          <a:bodyPr wrap="square" anchor="ctr"/>
          <a:lstStyle/>
          <a:p>
            <a:endParaRPr lang="en-AU">
              <a:latin typeface="Arial" panose="020B0604020202020204" pitchFamily="34" charset="0"/>
            </a:endParaRPr>
          </a:p>
        </p:txBody>
      </p:sp>
      <p:sp>
        <p:nvSpPr>
          <p:cNvPr id="51" name="AutoShape 11">
            <a:extLst>
              <a:ext uri="{FF2B5EF4-FFF2-40B4-BE49-F238E27FC236}">
                <a16:creationId xmlns:a16="http://schemas.microsoft.com/office/drawing/2014/main" id="{FF0DF065-1D55-A493-ABF1-E7923DB786C9}"/>
              </a:ext>
            </a:extLst>
          </p:cNvPr>
          <p:cNvSpPr>
            <a:spLocks noChangeArrowheads="1"/>
          </p:cNvSpPr>
          <p:nvPr/>
        </p:nvSpPr>
        <p:spPr bwMode="auto">
          <a:xfrm rot="5400000">
            <a:off x="9295494" y="3720615"/>
            <a:ext cx="390600" cy="160485"/>
          </a:xfrm>
          <a:prstGeom prst="triangle">
            <a:avLst>
              <a:gd name="adj" fmla="val 50000"/>
            </a:avLst>
          </a:prstGeom>
          <a:solidFill>
            <a:schemeClr val="bg2"/>
          </a:solidFill>
          <a:ln w="9525" algn="ctr">
            <a:solidFill>
              <a:schemeClr val="bg2"/>
            </a:solidFill>
            <a:miter lim="800000"/>
            <a:headEnd/>
            <a:tailEnd/>
          </a:ln>
          <a:effectLst/>
        </p:spPr>
        <p:txBody>
          <a:bodyPr wrap="square" anchor="ctr"/>
          <a:lstStyle/>
          <a:p>
            <a:endParaRPr lang="en-AU">
              <a:latin typeface="Arial" panose="020B0604020202020204" pitchFamily="34" charset="0"/>
            </a:endParaRPr>
          </a:p>
        </p:txBody>
      </p:sp>
    </p:spTree>
    <p:extLst>
      <p:ext uri="{BB962C8B-B14F-4D97-AF65-F5344CB8AC3E}">
        <p14:creationId xmlns:p14="http://schemas.microsoft.com/office/powerpoint/2010/main" val="86094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B82A5-5ADC-4E4A-A4E4-52CA3AEAF1FB}"/>
              </a:ext>
            </a:extLst>
          </p:cNvPr>
          <p:cNvSpPr>
            <a:spLocks noGrp="1"/>
          </p:cNvSpPr>
          <p:nvPr>
            <p:ph idx="1"/>
          </p:nvPr>
        </p:nvSpPr>
        <p:spPr>
          <a:xfrm>
            <a:off x="864000" y="1665172"/>
            <a:ext cx="10426300" cy="3051207"/>
          </a:xfrm>
        </p:spPr>
        <p:txBody>
          <a:bodyPr/>
          <a:lstStyle/>
          <a:p>
            <a:pPr>
              <a:spcBef>
                <a:spcPts val="600"/>
              </a:spcBef>
              <a:spcAft>
                <a:spcPts val="0"/>
              </a:spcAft>
            </a:pPr>
            <a:r>
              <a:rPr lang="en-US" dirty="0"/>
              <a:t>Providers will be formally </a:t>
            </a:r>
            <a:r>
              <a:rPr lang="en-US" b="1" dirty="0"/>
              <a:t>notified via email </a:t>
            </a:r>
            <a:r>
              <a:rPr lang="en-US" dirty="0"/>
              <a:t>regarding assessment of their Delivery Plan EOI, and the approved funding outcome by November 2023.</a:t>
            </a:r>
          </a:p>
          <a:p>
            <a:pPr>
              <a:spcBef>
                <a:spcPts val="600"/>
              </a:spcBef>
              <a:spcAft>
                <a:spcPts val="600"/>
              </a:spcAft>
            </a:pPr>
            <a:endParaRPr lang="en-AU" dirty="0"/>
          </a:p>
          <a:p>
            <a:pPr>
              <a:spcBef>
                <a:spcPts val="600"/>
              </a:spcBef>
              <a:spcAft>
                <a:spcPts val="0"/>
              </a:spcAft>
            </a:pPr>
            <a:r>
              <a:rPr lang="en-AU" dirty="0"/>
              <a:t>Contracts will be uploaded into </a:t>
            </a:r>
            <a:r>
              <a:rPr lang="en-AU" b="1" dirty="0"/>
              <a:t>SAMS2</a:t>
            </a:r>
            <a:r>
              <a:rPr lang="en-AU" dirty="0"/>
              <a:t> in December 2023 for approval.</a:t>
            </a:r>
          </a:p>
          <a:p>
            <a:pPr>
              <a:spcBef>
                <a:spcPts val="600"/>
              </a:spcBef>
              <a:spcAft>
                <a:spcPts val="600"/>
              </a:spcAft>
            </a:pPr>
            <a:endParaRPr lang="en-US" dirty="0"/>
          </a:p>
          <a:p>
            <a:pPr>
              <a:spcBef>
                <a:spcPts val="600"/>
              </a:spcBef>
              <a:spcAft>
                <a:spcPts val="600"/>
              </a:spcAft>
            </a:pPr>
            <a:r>
              <a:rPr lang="en-US" b="1" dirty="0"/>
              <a:t>Check and ensure </a:t>
            </a:r>
            <a:r>
              <a:rPr lang="en-US" dirty="0"/>
              <a:t>that your </a:t>
            </a:r>
            <a:r>
              <a:rPr lang="en-US" dirty="0" err="1"/>
              <a:t>organisation’s</a:t>
            </a:r>
            <a:r>
              <a:rPr lang="en-US" dirty="0"/>
              <a:t> </a:t>
            </a:r>
            <a:r>
              <a:rPr lang="en-US" b="1" dirty="0"/>
              <a:t>contact details </a:t>
            </a:r>
            <a:r>
              <a:rPr lang="en-US" dirty="0"/>
              <a:t>and </a:t>
            </a:r>
            <a:r>
              <a:rPr lang="en-US" b="1" dirty="0"/>
              <a:t>signatories</a:t>
            </a:r>
            <a:r>
              <a:rPr lang="en-US" dirty="0"/>
              <a:t> are up to date in SAMS2, to ensure timely contracting.</a:t>
            </a:r>
          </a:p>
        </p:txBody>
      </p:sp>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864000" y="824926"/>
            <a:ext cx="10426300" cy="840246"/>
          </a:xfrm>
        </p:spPr>
        <p:txBody>
          <a:bodyPr/>
          <a:lstStyle/>
          <a:p>
            <a:r>
              <a:rPr lang="en-AU" dirty="0"/>
              <a:t>NOTIFICATIONS OF OUTCOMES</a:t>
            </a:r>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p:txBody>
          <a:bodyPr/>
          <a:lstStyle/>
          <a:p>
            <a:fld id="{10F38EA1-A2B3-734E-8FE4-2A14DB32A8FE}" type="slidenum">
              <a:rPr lang="en-US" smtClean="0"/>
              <a:pPr/>
              <a:t>44</a:t>
            </a:fld>
            <a:endParaRPr lang="en-US"/>
          </a:p>
        </p:txBody>
      </p:sp>
      <p:pic>
        <p:nvPicPr>
          <p:cNvPr id="6" name="Picture 5" descr="A group of people sitting at a table&#10;&#10;Description automatically generated">
            <a:extLst>
              <a:ext uri="{FF2B5EF4-FFF2-40B4-BE49-F238E27FC236}">
                <a16:creationId xmlns:a16="http://schemas.microsoft.com/office/drawing/2014/main" id="{FDF3A1CE-8FD1-E9CC-5C60-0E29DD10C8AA}"/>
              </a:ext>
            </a:extLst>
          </p:cNvPr>
          <p:cNvPicPr>
            <a:picLocks noChangeAspect="1"/>
          </p:cNvPicPr>
          <p:nvPr/>
        </p:nvPicPr>
        <p:blipFill>
          <a:blip r:embed="rId2"/>
          <a:stretch>
            <a:fillRect/>
          </a:stretch>
        </p:blipFill>
        <p:spPr>
          <a:xfrm>
            <a:off x="4398988" y="4397317"/>
            <a:ext cx="3394024" cy="2262683"/>
          </a:xfrm>
          <a:prstGeom prst="rect">
            <a:avLst/>
          </a:prstGeom>
          <a:ln>
            <a:noFill/>
          </a:ln>
          <a:effectLst>
            <a:softEdge rad="50800"/>
          </a:effectLst>
        </p:spPr>
      </p:pic>
    </p:spTree>
    <p:extLst>
      <p:ext uri="{BB962C8B-B14F-4D97-AF65-F5344CB8AC3E}">
        <p14:creationId xmlns:p14="http://schemas.microsoft.com/office/powerpoint/2010/main" val="212308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5B5A2F-1906-9141-AD3C-C04A7E6A99E9}"/>
              </a:ext>
            </a:extLst>
          </p:cNvPr>
          <p:cNvSpPr>
            <a:spLocks noGrp="1"/>
          </p:cNvSpPr>
          <p:nvPr>
            <p:ph idx="1"/>
          </p:nvPr>
        </p:nvSpPr>
        <p:spPr>
          <a:xfrm>
            <a:off x="864000" y="1838425"/>
            <a:ext cx="10426300" cy="4408371"/>
          </a:xfrm>
        </p:spPr>
        <p:txBody>
          <a:bodyPr/>
          <a:lstStyle/>
          <a:p>
            <a:pPr lvl="0">
              <a:spcAft>
                <a:spcPts val="0"/>
              </a:spcAft>
            </a:pPr>
            <a:r>
              <a:rPr lang="en-US" b="1" dirty="0"/>
              <a:t>SAMS2 – SERVICE AGREEMENT</a:t>
            </a:r>
          </a:p>
          <a:p>
            <a:r>
              <a:rPr lang="en-US" dirty="0"/>
              <a:t>Providers are contracted via a Service Agreement in SAMS2.</a:t>
            </a:r>
          </a:p>
          <a:p>
            <a:pPr>
              <a:spcAft>
                <a:spcPts val="0"/>
              </a:spcAft>
            </a:pPr>
            <a:endParaRPr lang="en-US" dirty="0"/>
          </a:p>
          <a:p>
            <a:pPr>
              <a:spcBef>
                <a:spcPts val="0"/>
              </a:spcBef>
              <a:spcAft>
                <a:spcPts val="0"/>
              </a:spcAft>
            </a:pPr>
            <a:r>
              <a:rPr lang="en-US" b="1" dirty="0"/>
              <a:t>SERVICE PLAN</a:t>
            </a:r>
          </a:p>
          <a:p>
            <a:pPr>
              <a:spcBef>
                <a:spcPts val="600"/>
              </a:spcBef>
            </a:pPr>
            <a:r>
              <a:rPr lang="en-US" b="1" dirty="0"/>
              <a:t>Service Plans are listed within the Service Agreement</a:t>
            </a:r>
            <a:r>
              <a:rPr lang="en-US" dirty="0"/>
              <a:t>. General Pre-accredited Training Delivery and Additional Digital and Employability Places will be listed as separate Service Plans.</a:t>
            </a:r>
          </a:p>
          <a:p>
            <a:pPr>
              <a:spcBef>
                <a:spcPts val="600"/>
              </a:spcBef>
            </a:pPr>
            <a:endParaRPr lang="en-US" dirty="0"/>
          </a:p>
          <a:p>
            <a:pPr>
              <a:spcBef>
                <a:spcPts val="0"/>
              </a:spcBef>
              <a:spcAft>
                <a:spcPts val="0"/>
              </a:spcAft>
            </a:pPr>
            <a:r>
              <a:rPr lang="en-AU" b="1" dirty="0"/>
              <a:t>SUBCONTRACTING</a:t>
            </a:r>
          </a:p>
          <a:p>
            <a:pPr>
              <a:spcAft>
                <a:spcPts val="600"/>
              </a:spcAft>
            </a:pPr>
            <a:r>
              <a:rPr lang="en-AU" dirty="0"/>
              <a:t>As per the ACFE Board procurement policy, Learn Local providers who are contracted to deliver training in a given year </a:t>
            </a:r>
            <a:r>
              <a:rPr lang="en-AU" b="1" dirty="0"/>
              <a:t>must not </a:t>
            </a:r>
            <a:r>
              <a:rPr lang="en-AU" dirty="0"/>
              <a:t>outsource this training to another organisation</a:t>
            </a:r>
            <a:endParaRPr lang="en-US" dirty="0"/>
          </a:p>
          <a:p>
            <a:endParaRPr lang="en-AU" dirty="0"/>
          </a:p>
        </p:txBody>
      </p:sp>
      <p:sp>
        <p:nvSpPr>
          <p:cNvPr id="3" name="Title 2">
            <a:extLst>
              <a:ext uri="{FF2B5EF4-FFF2-40B4-BE49-F238E27FC236}">
                <a16:creationId xmlns:a16="http://schemas.microsoft.com/office/drawing/2014/main" id="{3FA3CD74-9F85-A34F-B544-5375FF034D53}"/>
              </a:ext>
            </a:extLst>
          </p:cNvPr>
          <p:cNvSpPr>
            <a:spLocks noGrp="1"/>
          </p:cNvSpPr>
          <p:nvPr>
            <p:ph type="title"/>
          </p:nvPr>
        </p:nvSpPr>
        <p:spPr>
          <a:xfrm>
            <a:off x="864000" y="824926"/>
            <a:ext cx="5998813" cy="587204"/>
          </a:xfrm>
        </p:spPr>
        <p:txBody>
          <a:bodyPr/>
          <a:lstStyle/>
          <a:p>
            <a:r>
              <a:rPr lang="en-AU" dirty="0"/>
              <a:t>CONTRACTING IN SAMS2</a:t>
            </a:r>
          </a:p>
        </p:txBody>
      </p:sp>
      <p:sp>
        <p:nvSpPr>
          <p:cNvPr id="4" name="Slide Number Placeholder 3">
            <a:extLst>
              <a:ext uri="{FF2B5EF4-FFF2-40B4-BE49-F238E27FC236}">
                <a16:creationId xmlns:a16="http://schemas.microsoft.com/office/drawing/2014/main" id="{D0BB5CE5-842C-274D-B16B-2E7F909EDBB2}"/>
              </a:ext>
            </a:extLst>
          </p:cNvPr>
          <p:cNvSpPr>
            <a:spLocks noGrp="1"/>
          </p:cNvSpPr>
          <p:nvPr>
            <p:ph type="sldNum" sz="quarter" idx="12"/>
          </p:nvPr>
        </p:nvSpPr>
        <p:spPr/>
        <p:txBody>
          <a:bodyPr/>
          <a:lstStyle/>
          <a:p>
            <a:fld id="{10F38EA1-A2B3-734E-8FE4-2A14DB32A8FE}" type="slidenum">
              <a:rPr lang="en-US" smtClean="0"/>
              <a:pPr/>
              <a:t>45</a:t>
            </a:fld>
            <a:endParaRPr lang="en-US"/>
          </a:p>
        </p:txBody>
      </p:sp>
      <p:pic>
        <p:nvPicPr>
          <p:cNvPr id="6" name="Picture 5">
            <a:extLst>
              <a:ext uri="{FF2B5EF4-FFF2-40B4-BE49-F238E27FC236}">
                <a16:creationId xmlns:a16="http://schemas.microsoft.com/office/drawing/2014/main" id="{C0EF1167-24E3-1E75-016C-8AC7650E8E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57933" y="552656"/>
            <a:ext cx="3613527" cy="2105129"/>
          </a:xfrm>
          <a:prstGeom prst="roundRect">
            <a:avLst>
              <a:gd name="adj" fmla="val 8594"/>
            </a:avLst>
          </a:prstGeom>
          <a:solidFill>
            <a:srgbClr val="FFFFFF">
              <a:shade val="85000"/>
            </a:srgbClr>
          </a:solidFill>
          <a:ln>
            <a:solidFill>
              <a:schemeClr val="tx2"/>
            </a:solidFill>
          </a:ln>
          <a:effectLst>
            <a:reflection blurRad="12700" stA="38000" endPos="28000" dist="5000" dir="5400000" sy="-100000" algn="bl" rotWithShape="0"/>
          </a:effectLst>
        </p:spPr>
      </p:pic>
    </p:spTree>
    <p:extLst>
      <p:ext uri="{BB962C8B-B14F-4D97-AF65-F5344CB8AC3E}">
        <p14:creationId xmlns:p14="http://schemas.microsoft.com/office/powerpoint/2010/main" val="422430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5C90EA5-8222-D14B-8979-3D425A2EA402}"/>
              </a:ext>
            </a:extLst>
          </p:cNvPr>
          <p:cNvSpPr>
            <a:spLocks noGrp="1"/>
          </p:cNvSpPr>
          <p:nvPr>
            <p:ph type="title"/>
          </p:nvPr>
        </p:nvSpPr>
        <p:spPr>
          <a:xfrm>
            <a:off x="864000" y="630456"/>
            <a:ext cx="10426300" cy="742456"/>
          </a:xfrm>
        </p:spPr>
        <p:txBody>
          <a:bodyPr/>
          <a:lstStyle/>
          <a:p>
            <a:r>
              <a:rPr lang="en-AU" dirty="0"/>
              <a:t>DELIVERY PLAN VARIATIONS AND ADJUSTMENTS</a:t>
            </a:r>
            <a:endParaRPr lang="en-US" dirty="0"/>
          </a:p>
        </p:txBody>
      </p:sp>
      <p:sp>
        <p:nvSpPr>
          <p:cNvPr id="4" name="Rectangle 4">
            <a:extLst>
              <a:ext uri="{FF2B5EF4-FFF2-40B4-BE49-F238E27FC236}">
                <a16:creationId xmlns:a16="http://schemas.microsoft.com/office/drawing/2014/main" id="{CA261DB0-0E63-450D-A4CB-4EAB4B5E3EE2}"/>
              </a:ext>
            </a:extLst>
          </p:cNvPr>
          <p:cNvSpPr>
            <a:spLocks noChangeArrowheads="1"/>
          </p:cNvSpPr>
          <p:nvPr/>
        </p:nvSpPr>
        <p:spPr bwMode="gray">
          <a:xfrm>
            <a:off x="864000" y="1449379"/>
            <a:ext cx="5040000" cy="530225"/>
          </a:xfrm>
          <a:prstGeom prst="rect">
            <a:avLst/>
          </a:prstGeom>
          <a:ln>
            <a:headEnd type="none" w="lg" len="lg"/>
            <a:tailEnd type="none" w="lg" len="lg"/>
          </a:ln>
        </p:spPr>
        <p:style>
          <a:lnRef idx="3">
            <a:schemeClr val="lt1"/>
          </a:lnRef>
          <a:fillRef idx="1">
            <a:schemeClr val="accent2"/>
          </a:fillRef>
          <a:effectRef idx="1">
            <a:schemeClr val="accent2"/>
          </a:effectRef>
          <a:fontRef idx="minor">
            <a:schemeClr val="lt1"/>
          </a:fontRef>
        </p:style>
        <p:txBody>
          <a:bodyPr lIns="180000" tIns="180000" rIns="180000" bIns="144000" anchor="ctr"/>
          <a:lstStyle/>
          <a:p>
            <a:pPr>
              <a:defRPr/>
            </a:pPr>
            <a:r>
              <a:rPr lang="en-US" b="1" kern="0" dirty="0">
                <a:solidFill>
                  <a:srgbClr val="FFFFFF"/>
                </a:solidFill>
                <a:latin typeface="Arial" panose="020B0604020202020204" pitchFamily="34" charset="0"/>
                <a:cs typeface="Arial" panose="020B0604020202020204" pitchFamily="34" charset="0"/>
              </a:rPr>
              <a:t>VARIATIONS</a:t>
            </a:r>
          </a:p>
        </p:txBody>
      </p:sp>
      <p:sp>
        <p:nvSpPr>
          <p:cNvPr id="5" name="Rectangle 5">
            <a:extLst>
              <a:ext uri="{FF2B5EF4-FFF2-40B4-BE49-F238E27FC236}">
                <a16:creationId xmlns:a16="http://schemas.microsoft.com/office/drawing/2014/main" id="{C8F9BB34-0098-4E91-8B86-7EA102CD2848}"/>
              </a:ext>
            </a:extLst>
          </p:cNvPr>
          <p:cNvSpPr>
            <a:spLocks noChangeArrowheads="1"/>
          </p:cNvSpPr>
          <p:nvPr/>
        </p:nvSpPr>
        <p:spPr bwMode="gray">
          <a:xfrm>
            <a:off x="864000" y="1942675"/>
            <a:ext cx="5040000" cy="3993287"/>
          </a:xfrm>
          <a:prstGeom prst="rect">
            <a:avLst/>
          </a:prstGeom>
          <a:solidFill>
            <a:schemeClr val="bg1">
              <a:lumMod val="95000"/>
            </a:schemeClr>
          </a:solidFill>
          <a:ln w="9525">
            <a:noFill/>
            <a:miter lim="800000"/>
            <a:headEnd type="none" w="lg" len="lg"/>
            <a:tailEnd type="none" w="lg" len="lg"/>
          </a:ln>
        </p:spPr>
        <p:txBody>
          <a:bodyPr lIns="180000" tIns="180000" rIns="180000" bIns="144000"/>
          <a:lstStyle/>
          <a:p>
            <a:pPr marL="288925" lvl="1" indent="-174625">
              <a:spcBef>
                <a:spcPts val="600"/>
              </a:spcBef>
              <a:spcAft>
                <a:spcPts val="600"/>
              </a:spcAft>
              <a:buFontTx/>
              <a:buChar char="•"/>
              <a:defRPr/>
            </a:pPr>
            <a:r>
              <a:rPr lang="en-US" sz="1600" kern="0" dirty="0">
                <a:latin typeface="Arial" panose="020B0604020202020204" pitchFamily="34" charset="0"/>
                <a:cs typeface="Arial" panose="020B0604020202020204" pitchFamily="34" charset="0"/>
              </a:rPr>
              <a:t>Approval must be obtained for all variations to </a:t>
            </a:r>
            <a:r>
              <a:rPr lang="en-US" sz="1600" b="1" kern="0" dirty="0">
                <a:latin typeface="Arial" panose="020B0604020202020204" pitchFamily="34" charset="0"/>
                <a:cs typeface="Arial" panose="020B0604020202020204" pitchFamily="34" charset="0"/>
              </a:rPr>
              <a:t>contracted Delivery Plans by the Department </a:t>
            </a:r>
            <a:r>
              <a:rPr lang="en-US" sz="1600" kern="0" dirty="0">
                <a:latin typeface="Arial" panose="020B0604020202020204" pitchFamily="34" charset="0"/>
                <a:cs typeface="Arial" panose="020B0604020202020204" pitchFamily="34" charset="0"/>
              </a:rPr>
              <a:t>before making any changes and commencing delivery.</a:t>
            </a:r>
          </a:p>
          <a:p>
            <a:pPr marL="288925" lvl="1" indent="-174625">
              <a:spcBef>
                <a:spcPts val="600"/>
              </a:spcBef>
              <a:spcAft>
                <a:spcPts val="600"/>
              </a:spcAft>
              <a:buFontTx/>
              <a:buChar char="•"/>
              <a:defRPr/>
            </a:pPr>
            <a:r>
              <a:rPr lang="en-US" sz="1600" kern="0" dirty="0">
                <a:latin typeface="Arial" panose="020B0604020202020204" pitchFamily="34" charset="0"/>
                <a:cs typeface="Arial" panose="020B0604020202020204" pitchFamily="34" charset="0"/>
              </a:rPr>
              <a:t>A variation to the Delivery Plan that includes </a:t>
            </a:r>
            <a:r>
              <a:rPr lang="en-US" sz="1600" b="1" kern="0" dirty="0">
                <a:latin typeface="Arial" panose="020B0604020202020204" pitchFamily="34" charset="0"/>
                <a:cs typeface="Arial" panose="020B0604020202020204" pitchFamily="34" charset="0"/>
              </a:rPr>
              <a:t>changes to program stream or LGA targets</a:t>
            </a:r>
            <a:r>
              <a:rPr lang="en-US" sz="1600" kern="0" dirty="0">
                <a:latin typeface="Arial" panose="020B0604020202020204" pitchFamily="34" charset="0"/>
                <a:cs typeface="Arial" panose="020B0604020202020204" pitchFamily="34" charset="0"/>
              </a:rPr>
              <a:t>, can only be requested during a formal variation window. It is expected that, as in 2023, there will be an open round for Delivery Plan variations, from April to the end of September 2024.</a:t>
            </a:r>
            <a:endParaRPr lang="en-AU" sz="1100" kern="0" dirty="0">
              <a:latin typeface="Arial" panose="020B0604020202020204" pitchFamily="34" charset="0"/>
              <a:cs typeface="Arial" panose="020B0604020202020204" pitchFamily="34" charset="0"/>
            </a:endParaRPr>
          </a:p>
          <a:p>
            <a:pPr marL="288925" lvl="1" indent="-174625">
              <a:spcBef>
                <a:spcPts val="600"/>
              </a:spcBef>
              <a:buFontTx/>
              <a:buChar char="•"/>
              <a:defRPr/>
            </a:pPr>
            <a:r>
              <a:rPr lang="en-US" sz="1600" kern="0" dirty="0">
                <a:latin typeface="Arial" panose="020B0604020202020204" pitchFamily="34" charset="0"/>
                <a:cs typeface="Arial" panose="020B0604020202020204" pitchFamily="34" charset="0"/>
              </a:rPr>
              <a:t>Please ensure the Chairperson (or approved delegate) of your </a:t>
            </a:r>
            <a:r>
              <a:rPr lang="en-US" sz="1600" kern="0" dirty="0" err="1">
                <a:latin typeface="Arial" panose="020B0604020202020204" pitchFamily="34" charset="0"/>
                <a:cs typeface="Arial" panose="020B0604020202020204" pitchFamily="34" charset="0"/>
              </a:rPr>
              <a:t>organisation</a:t>
            </a:r>
            <a:r>
              <a:rPr lang="en-US" sz="1600" kern="0" dirty="0">
                <a:latin typeface="Arial" panose="020B0604020202020204" pitchFamily="34" charset="0"/>
                <a:cs typeface="Arial" panose="020B0604020202020204" pitchFamily="34" charset="0"/>
              </a:rPr>
              <a:t> approves any variation prior to submitting a request.</a:t>
            </a:r>
          </a:p>
          <a:p>
            <a:pPr marL="403225" lvl="2">
              <a:defRPr/>
            </a:pPr>
            <a:endParaRPr lang="en-US" sz="1600" kern="0" dirty="0">
              <a:latin typeface="Arial" panose="020B0604020202020204" pitchFamily="34" charset="0"/>
              <a:cs typeface="Arial" panose="020B0604020202020204" pitchFamily="34" charset="0"/>
            </a:endParaRPr>
          </a:p>
        </p:txBody>
      </p:sp>
      <p:sp>
        <p:nvSpPr>
          <p:cNvPr id="6" name="Rectangle 6">
            <a:extLst>
              <a:ext uri="{FF2B5EF4-FFF2-40B4-BE49-F238E27FC236}">
                <a16:creationId xmlns:a16="http://schemas.microsoft.com/office/drawing/2014/main" id="{0F42E69F-80EC-4262-8A3D-3424875ACF25}"/>
              </a:ext>
            </a:extLst>
          </p:cNvPr>
          <p:cNvSpPr>
            <a:spLocks noChangeArrowheads="1"/>
          </p:cNvSpPr>
          <p:nvPr/>
        </p:nvSpPr>
        <p:spPr bwMode="gray">
          <a:xfrm>
            <a:off x="6250300" y="1449379"/>
            <a:ext cx="5040000" cy="530225"/>
          </a:xfrm>
          <a:prstGeom prst="rect">
            <a:avLst/>
          </a:prstGeom>
          <a:ln>
            <a:headEnd type="none" w="lg" len="lg"/>
            <a:tailEnd type="none" w="lg" len="lg"/>
          </a:ln>
        </p:spPr>
        <p:style>
          <a:lnRef idx="3">
            <a:schemeClr val="lt1"/>
          </a:lnRef>
          <a:fillRef idx="1">
            <a:schemeClr val="accent3"/>
          </a:fillRef>
          <a:effectRef idx="1">
            <a:schemeClr val="accent3"/>
          </a:effectRef>
          <a:fontRef idx="minor">
            <a:schemeClr val="lt1"/>
          </a:fontRef>
        </p:style>
        <p:txBody>
          <a:bodyPr lIns="180000" tIns="180000" rIns="180000" bIns="144000" anchor="ctr"/>
          <a:lstStyle/>
          <a:p>
            <a:pPr>
              <a:defRPr/>
            </a:pPr>
            <a:r>
              <a:rPr lang="en-US" b="1" kern="0" dirty="0">
                <a:solidFill>
                  <a:srgbClr val="FFFFFF"/>
                </a:solidFill>
                <a:latin typeface="Arial" panose="020B0604020202020204" pitchFamily="34" charset="0"/>
                <a:cs typeface="Arial" panose="020B0604020202020204" pitchFamily="34" charset="0"/>
              </a:rPr>
              <a:t>ADJUSTMENTS</a:t>
            </a:r>
          </a:p>
        </p:txBody>
      </p:sp>
      <p:sp>
        <p:nvSpPr>
          <p:cNvPr id="7" name="Rectangle 7">
            <a:extLst>
              <a:ext uri="{FF2B5EF4-FFF2-40B4-BE49-F238E27FC236}">
                <a16:creationId xmlns:a16="http://schemas.microsoft.com/office/drawing/2014/main" id="{6C06690A-2513-42EB-8EBB-692BF83B8563}"/>
              </a:ext>
            </a:extLst>
          </p:cNvPr>
          <p:cNvSpPr>
            <a:spLocks noChangeArrowheads="1"/>
          </p:cNvSpPr>
          <p:nvPr/>
        </p:nvSpPr>
        <p:spPr bwMode="gray">
          <a:xfrm>
            <a:off x="6250300" y="1942675"/>
            <a:ext cx="5040000" cy="3793952"/>
          </a:xfrm>
          <a:prstGeom prst="rect">
            <a:avLst/>
          </a:prstGeom>
          <a:solidFill>
            <a:schemeClr val="bg1">
              <a:lumMod val="95000"/>
            </a:schemeClr>
          </a:solidFill>
          <a:ln w="9525">
            <a:noFill/>
            <a:miter lim="800000"/>
            <a:headEnd type="none" w="lg" len="lg"/>
            <a:tailEnd type="none" w="lg" len="lg"/>
          </a:ln>
        </p:spPr>
        <p:txBody>
          <a:bodyPr lIns="180000" tIns="180000" rIns="180000" bIns="144000"/>
          <a:lstStyle/>
          <a:p>
            <a:pPr marL="288925" lvl="1" indent="-174625">
              <a:spcBef>
                <a:spcPts val="600"/>
              </a:spcBef>
              <a:spcAft>
                <a:spcPts val="600"/>
              </a:spcAft>
              <a:buFontTx/>
              <a:buChar char="•"/>
              <a:defRPr/>
            </a:pPr>
            <a:r>
              <a:rPr lang="en-US" sz="1600" kern="0" dirty="0">
                <a:latin typeface="Arial" panose="020B0604020202020204" pitchFamily="34" charset="0"/>
                <a:cs typeface="Arial" panose="020B0604020202020204" pitchFamily="34" charset="0"/>
              </a:rPr>
              <a:t>You can make adjustments to module delivery on the Delivery Plan Worksheet through negotiation with your Regional Manager, where this does </a:t>
            </a:r>
            <a:r>
              <a:rPr lang="en-US" sz="1600" b="1" kern="0" dirty="0">
                <a:latin typeface="Arial" panose="020B0604020202020204" pitchFamily="34" charset="0"/>
                <a:cs typeface="Arial" panose="020B0604020202020204" pitchFamily="34" charset="0"/>
              </a:rPr>
              <a:t>not impact </a:t>
            </a:r>
            <a:r>
              <a:rPr lang="en-US" sz="1600" kern="0" dirty="0">
                <a:latin typeface="Arial" panose="020B0604020202020204" pitchFamily="34" charset="0"/>
                <a:cs typeface="Arial" panose="020B0604020202020204" pitchFamily="34" charset="0"/>
              </a:rPr>
              <a:t>on program </a:t>
            </a:r>
            <a:r>
              <a:rPr lang="en-US" sz="1600" kern="0">
                <a:latin typeface="Arial" panose="020B0604020202020204" pitchFamily="34" charset="0"/>
                <a:cs typeface="Arial" panose="020B0604020202020204" pitchFamily="34" charset="0"/>
              </a:rPr>
              <a:t>stream or LGA </a:t>
            </a:r>
            <a:r>
              <a:rPr lang="en-US" sz="1600" kern="0" dirty="0">
                <a:latin typeface="Arial" panose="020B0604020202020204" pitchFamily="34" charset="0"/>
                <a:cs typeface="Arial" panose="020B0604020202020204" pitchFamily="34" charset="0"/>
              </a:rPr>
              <a:t>targets.</a:t>
            </a:r>
          </a:p>
        </p:txBody>
      </p:sp>
      <p:sp>
        <p:nvSpPr>
          <p:cNvPr id="8" name="Slide Number Placeholder 7">
            <a:extLst>
              <a:ext uri="{FF2B5EF4-FFF2-40B4-BE49-F238E27FC236}">
                <a16:creationId xmlns:a16="http://schemas.microsoft.com/office/drawing/2014/main" id="{30A6014D-C6FD-D44A-9428-3EA28298D672}"/>
              </a:ext>
            </a:extLst>
          </p:cNvPr>
          <p:cNvSpPr>
            <a:spLocks noGrp="1"/>
          </p:cNvSpPr>
          <p:nvPr>
            <p:ph type="sldNum" sz="quarter" idx="12"/>
          </p:nvPr>
        </p:nvSpPr>
        <p:spPr/>
        <p:txBody>
          <a:bodyPr/>
          <a:lstStyle/>
          <a:p>
            <a:fld id="{10F38EA1-A2B3-734E-8FE4-2A14DB32A8FE}" type="slidenum">
              <a:rPr lang="en-US" smtClean="0"/>
              <a:pPr/>
              <a:t>46</a:t>
            </a:fld>
            <a:endParaRPr lang="en-US"/>
          </a:p>
        </p:txBody>
      </p:sp>
    </p:spTree>
    <p:extLst>
      <p:ext uri="{BB962C8B-B14F-4D97-AF65-F5344CB8AC3E}">
        <p14:creationId xmlns:p14="http://schemas.microsoft.com/office/powerpoint/2010/main" val="353609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5B5A2F-1906-9141-AD3C-C04A7E6A99E9}"/>
              </a:ext>
            </a:extLst>
          </p:cNvPr>
          <p:cNvSpPr>
            <a:spLocks noGrp="1"/>
          </p:cNvSpPr>
          <p:nvPr>
            <p:ph idx="1"/>
          </p:nvPr>
        </p:nvSpPr>
        <p:spPr>
          <a:xfrm>
            <a:off x="864000" y="1623515"/>
            <a:ext cx="10426300" cy="4076803"/>
          </a:xfrm>
        </p:spPr>
        <p:txBody>
          <a:bodyPr/>
          <a:lstStyle/>
          <a:p>
            <a:pPr lvl="0"/>
            <a:r>
              <a:rPr lang="en-US" b="1" dirty="0"/>
              <a:t>Important EOI details to check:</a:t>
            </a:r>
          </a:p>
          <a:p>
            <a:pPr marL="342900" indent="-342900">
              <a:buFont typeface="Arial" panose="020B0604020202020204" pitchFamily="34" charset="0"/>
              <a:buChar char="•"/>
            </a:pPr>
            <a:r>
              <a:rPr lang="en-AU" sz="1800" dirty="0">
                <a:latin typeface="+mn-lt"/>
                <a:cs typeface="Calibri" panose="020F0502020204030204" pitchFamily="34" charset="0"/>
              </a:rPr>
              <a:t>Current BGS and financial statements completed and uploaded in SAMS2 by December 2023 if on financial year. </a:t>
            </a:r>
          </a:p>
          <a:p>
            <a:pPr marL="342900" indent="-342900">
              <a:buFont typeface="Arial" panose="020B0604020202020204" pitchFamily="34" charset="0"/>
              <a:buChar char="•"/>
            </a:pPr>
            <a:r>
              <a:rPr lang="en-AU" sz="1800" dirty="0">
                <a:latin typeface="+mn-lt"/>
                <a:cs typeface="Calibri" panose="020F0502020204030204" pitchFamily="34" charset="0"/>
              </a:rPr>
              <a:t>Contact details and signatory up to date in the Delivery Plan and in SAMS2.</a:t>
            </a:r>
          </a:p>
          <a:p>
            <a:pPr marL="342900" indent="-342900">
              <a:buFont typeface="Arial" panose="020B0604020202020204" pitchFamily="34" charset="0"/>
              <a:buChar char="•"/>
            </a:pPr>
            <a:r>
              <a:rPr lang="en-AU" sz="1800" dirty="0">
                <a:latin typeface="+mn-lt"/>
                <a:cs typeface="Calibri" panose="020F0502020204030204" pitchFamily="34" charset="0"/>
              </a:rPr>
              <a:t>Ensure Delivery Plan EOI for all program streams is submitted in ONE email to </a:t>
            </a:r>
            <a:r>
              <a:rPr lang="en-AU" sz="1800" b="1" dirty="0">
                <a:latin typeface="+mn-lt"/>
                <a:cs typeface="Calibri" panose="020F0502020204030204" pitchFamily="34" charset="0"/>
                <a:hlinkClick r:id="rId3"/>
              </a:rPr>
              <a:t>training.participation@education.vic.gov.au</a:t>
            </a:r>
            <a:endParaRPr lang="en-AU" sz="1800" b="1" dirty="0">
              <a:latin typeface="+mn-lt"/>
              <a:cs typeface="Calibri" panose="020F0502020204030204" pitchFamily="34" charset="0"/>
            </a:endParaRPr>
          </a:p>
          <a:p>
            <a:pPr marL="342900" indent="-342900">
              <a:buFont typeface="Arial" panose="020B0604020202020204" pitchFamily="34" charset="0"/>
              <a:buChar char="•"/>
            </a:pPr>
            <a:r>
              <a:rPr lang="en-AU" sz="1800" dirty="0">
                <a:latin typeface="+mn-lt"/>
                <a:cs typeface="Calibri" panose="020F0502020204030204" pitchFamily="34" charset="0"/>
              </a:rPr>
              <a:t>Following EOI submission, ensure you receive an acknowledgement of your EOI application.</a:t>
            </a:r>
          </a:p>
          <a:p>
            <a:pPr marL="342900" indent="-342900">
              <a:buFont typeface="Arial" panose="020B0604020202020204" pitchFamily="34" charset="0"/>
              <a:buChar char="•"/>
            </a:pPr>
            <a:r>
              <a:rPr lang="en-AU" sz="1800" dirty="0">
                <a:latin typeface="+mn-lt"/>
                <a:cs typeface="Calibri" panose="020F0502020204030204" pitchFamily="34" charset="0"/>
              </a:rPr>
              <a:t>Ensure you have agreed on an approved Delivery Plan by late October, if not please contact your Regional Office.</a:t>
            </a:r>
            <a:endParaRPr lang="en-AU" dirty="0">
              <a:latin typeface="+mn-lt"/>
            </a:endParaRPr>
          </a:p>
          <a:p>
            <a:pPr lvl="1"/>
            <a:endParaRPr lang="en-AU" dirty="0"/>
          </a:p>
          <a:p>
            <a:endParaRPr lang="en-AU" dirty="0"/>
          </a:p>
        </p:txBody>
      </p:sp>
      <p:sp>
        <p:nvSpPr>
          <p:cNvPr id="3" name="Title 2">
            <a:extLst>
              <a:ext uri="{FF2B5EF4-FFF2-40B4-BE49-F238E27FC236}">
                <a16:creationId xmlns:a16="http://schemas.microsoft.com/office/drawing/2014/main" id="{3FA3CD74-9F85-A34F-B544-5375FF034D53}"/>
              </a:ext>
            </a:extLst>
          </p:cNvPr>
          <p:cNvSpPr>
            <a:spLocks noGrp="1"/>
          </p:cNvSpPr>
          <p:nvPr>
            <p:ph type="title"/>
          </p:nvPr>
        </p:nvSpPr>
        <p:spPr>
          <a:xfrm>
            <a:off x="864000" y="661485"/>
            <a:ext cx="10426300" cy="766706"/>
          </a:xfrm>
        </p:spPr>
        <p:txBody>
          <a:bodyPr/>
          <a:lstStyle/>
          <a:p>
            <a:r>
              <a:rPr lang="en-AU" dirty="0"/>
              <a:t>CHECK LIST</a:t>
            </a:r>
          </a:p>
        </p:txBody>
      </p:sp>
      <p:sp>
        <p:nvSpPr>
          <p:cNvPr id="4" name="Slide Number Placeholder 3">
            <a:extLst>
              <a:ext uri="{FF2B5EF4-FFF2-40B4-BE49-F238E27FC236}">
                <a16:creationId xmlns:a16="http://schemas.microsoft.com/office/drawing/2014/main" id="{D0BB5CE5-842C-274D-B16B-2E7F909EDBB2}"/>
              </a:ext>
            </a:extLst>
          </p:cNvPr>
          <p:cNvSpPr>
            <a:spLocks noGrp="1"/>
          </p:cNvSpPr>
          <p:nvPr>
            <p:ph type="sldNum" sz="quarter" idx="12"/>
          </p:nvPr>
        </p:nvSpPr>
        <p:spPr/>
        <p:txBody>
          <a:bodyPr/>
          <a:lstStyle/>
          <a:p>
            <a:fld id="{10F38EA1-A2B3-734E-8FE4-2A14DB32A8FE}" type="slidenum">
              <a:rPr lang="en-US" smtClean="0"/>
              <a:pPr/>
              <a:t>47</a:t>
            </a:fld>
            <a:endParaRPr lang="en-US"/>
          </a:p>
        </p:txBody>
      </p:sp>
      <p:grpSp>
        <p:nvGrpSpPr>
          <p:cNvPr id="5" name="Group 4">
            <a:extLst>
              <a:ext uri="{FF2B5EF4-FFF2-40B4-BE49-F238E27FC236}">
                <a16:creationId xmlns:a16="http://schemas.microsoft.com/office/drawing/2014/main" id="{758BE2D9-0FC3-8442-F16F-5B05D42B5F2F}"/>
              </a:ext>
            </a:extLst>
          </p:cNvPr>
          <p:cNvGrpSpPr/>
          <p:nvPr/>
        </p:nvGrpSpPr>
        <p:grpSpPr>
          <a:xfrm>
            <a:off x="9912471" y="337073"/>
            <a:ext cx="1415529" cy="1415529"/>
            <a:chOff x="7392093" y="946372"/>
            <a:chExt cx="1415529" cy="1415529"/>
          </a:xfrm>
        </p:grpSpPr>
        <p:sp>
          <p:nvSpPr>
            <p:cNvPr id="6" name="Shape 54806">
              <a:extLst>
                <a:ext uri="{FF2B5EF4-FFF2-40B4-BE49-F238E27FC236}">
                  <a16:creationId xmlns:a16="http://schemas.microsoft.com/office/drawing/2014/main" id="{9DA84532-79BB-6E05-75A3-CFE0CD538FAE}"/>
                </a:ext>
              </a:extLst>
            </p:cNvPr>
            <p:cNvSpPr/>
            <p:nvPr/>
          </p:nvSpPr>
          <p:spPr>
            <a:xfrm>
              <a:off x="7392093" y="946372"/>
              <a:ext cx="1415529" cy="1415529"/>
            </a:xfrm>
            <a:prstGeom prst="ellipse">
              <a:avLst/>
            </a:prstGeom>
            <a:solidFill>
              <a:schemeClr val="accent2"/>
            </a:solidFill>
            <a:ln w="12700" cap="flat">
              <a:noFill/>
              <a:miter lim="400000"/>
            </a:ln>
            <a:effectLst/>
          </p:spPr>
          <p:txBody>
            <a:bodyPr wrap="square" lIns="0" tIns="0" rIns="0" bIns="0" numCol="1" anchor="t">
              <a:noAutofit/>
            </a:bodyPr>
            <a:lstStyle/>
            <a:p>
              <a:endParaRPr sz="2532">
                <a:latin typeface="Arial" panose="020B0604020202020204" pitchFamily="34" charset="0"/>
              </a:endParaRPr>
            </a:p>
          </p:txBody>
        </p:sp>
        <p:sp>
          <p:nvSpPr>
            <p:cNvPr id="7" name="Freeform 199">
              <a:extLst>
                <a:ext uri="{FF2B5EF4-FFF2-40B4-BE49-F238E27FC236}">
                  <a16:creationId xmlns:a16="http://schemas.microsoft.com/office/drawing/2014/main" id="{C61C0E88-0021-065E-ECEB-285F324B3D22}"/>
                </a:ext>
              </a:extLst>
            </p:cNvPr>
            <p:cNvSpPr>
              <a:spLocks noChangeArrowheads="1"/>
            </p:cNvSpPr>
            <p:nvPr/>
          </p:nvSpPr>
          <p:spPr bwMode="auto">
            <a:xfrm>
              <a:off x="7696749" y="1252195"/>
              <a:ext cx="806217" cy="803883"/>
            </a:xfrm>
            <a:custGeom>
              <a:avLst/>
              <a:gdLst>
                <a:gd name="T0" fmla="*/ 2147483646 w 844"/>
                <a:gd name="T1" fmla="*/ 2147483646 h 836"/>
                <a:gd name="T2" fmla="*/ 2147483646 w 844"/>
                <a:gd name="T3" fmla="*/ 2147483646 h 836"/>
                <a:gd name="T4" fmla="*/ 2147483646 w 844"/>
                <a:gd name="T5" fmla="*/ 2147483646 h 836"/>
                <a:gd name="T6" fmla="*/ 2147483646 w 844"/>
                <a:gd name="T7" fmla="*/ 2147483646 h 836"/>
                <a:gd name="T8" fmla="*/ 2147483646 w 844"/>
                <a:gd name="T9" fmla="*/ 2147483646 h 836"/>
                <a:gd name="T10" fmla="*/ 2147483646 w 844"/>
                <a:gd name="T11" fmla="*/ 2147483646 h 836"/>
                <a:gd name="T12" fmla="*/ 2147483646 w 844"/>
                <a:gd name="T13" fmla="*/ 2147483646 h 836"/>
                <a:gd name="T14" fmla="*/ 2147483646 w 844"/>
                <a:gd name="T15" fmla="*/ 2147483646 h 836"/>
                <a:gd name="T16" fmla="*/ 2147483646 w 844"/>
                <a:gd name="T17" fmla="*/ 2147483646 h 836"/>
                <a:gd name="T18" fmla="*/ 2147483646 w 844"/>
                <a:gd name="T19" fmla="*/ 2147483646 h 836"/>
                <a:gd name="T20" fmla="*/ 2147483646 w 844"/>
                <a:gd name="T21" fmla="*/ 2147483646 h 836"/>
                <a:gd name="T22" fmla="*/ 2147483646 w 844"/>
                <a:gd name="T23" fmla="*/ 2147483646 h 836"/>
                <a:gd name="T24" fmla="*/ 2147483646 w 844"/>
                <a:gd name="T25" fmla="*/ 2147483646 h 836"/>
                <a:gd name="T26" fmla="*/ 2147483646 w 844"/>
                <a:gd name="T27" fmla="*/ 2147483646 h 836"/>
                <a:gd name="T28" fmla="*/ 2147483646 w 844"/>
                <a:gd name="T29" fmla="*/ 2147483646 h 836"/>
                <a:gd name="T30" fmla="*/ 2147483646 w 844"/>
                <a:gd name="T31" fmla="*/ 2147483646 h 836"/>
                <a:gd name="T32" fmla="*/ 2147483646 w 844"/>
                <a:gd name="T33" fmla="*/ 2147483646 h 836"/>
                <a:gd name="T34" fmla="*/ 2147483646 w 844"/>
                <a:gd name="T35" fmla="*/ 2147483646 h 836"/>
                <a:gd name="T36" fmla="*/ 2147483646 w 844"/>
                <a:gd name="T37" fmla="*/ 2147483646 h 836"/>
                <a:gd name="T38" fmla="*/ 2147483646 w 844"/>
                <a:gd name="T39" fmla="*/ 2147483646 h 836"/>
                <a:gd name="T40" fmla="*/ 2147483646 w 844"/>
                <a:gd name="T41" fmla="*/ 2147483646 h 836"/>
                <a:gd name="T42" fmla="*/ 2147483646 w 844"/>
                <a:gd name="T43" fmla="*/ 2147483646 h 836"/>
                <a:gd name="T44" fmla="*/ 2147483646 w 844"/>
                <a:gd name="T45" fmla="*/ 2147483646 h 836"/>
                <a:gd name="T46" fmla="*/ 2147483646 w 844"/>
                <a:gd name="T47" fmla="*/ 2147483646 h 836"/>
                <a:gd name="T48" fmla="*/ 2147483646 w 844"/>
                <a:gd name="T49" fmla="*/ 2147483646 h 836"/>
                <a:gd name="T50" fmla="*/ 2147483646 w 844"/>
                <a:gd name="T51" fmla="*/ 2147483646 h 836"/>
                <a:gd name="T52" fmla="*/ 2147483646 w 844"/>
                <a:gd name="T53" fmla="*/ 2147483646 h 836"/>
                <a:gd name="T54" fmla="*/ 2147483646 w 844"/>
                <a:gd name="T55" fmla="*/ 2147483646 h 836"/>
                <a:gd name="T56" fmla="*/ 2147483646 w 844"/>
                <a:gd name="T57" fmla="*/ 2147483646 h 836"/>
                <a:gd name="T58" fmla="*/ 2147483646 w 844"/>
                <a:gd name="T59" fmla="*/ 2147483646 h 836"/>
                <a:gd name="T60" fmla="*/ 2147483646 w 844"/>
                <a:gd name="T61" fmla="*/ 2147483646 h 836"/>
                <a:gd name="T62" fmla="*/ 2147483646 w 844"/>
                <a:gd name="T63" fmla="*/ 2147483646 h 836"/>
                <a:gd name="T64" fmla="*/ 2147483646 w 844"/>
                <a:gd name="T65" fmla="*/ 2147483646 h 836"/>
                <a:gd name="T66" fmla="*/ 2147483646 w 844"/>
                <a:gd name="T67" fmla="*/ 2147483646 h 836"/>
                <a:gd name="T68" fmla="*/ 2147483646 w 844"/>
                <a:gd name="T69" fmla="*/ 2147483646 h 836"/>
                <a:gd name="T70" fmla="*/ 2147483646 w 844"/>
                <a:gd name="T71" fmla="*/ 2147483646 h 836"/>
                <a:gd name="T72" fmla="*/ 2147483646 w 844"/>
                <a:gd name="T73" fmla="*/ 2147483646 h 836"/>
                <a:gd name="T74" fmla="*/ 2147483646 w 844"/>
                <a:gd name="T75" fmla="*/ 2147483646 h 836"/>
                <a:gd name="T76" fmla="*/ 2147483646 w 844"/>
                <a:gd name="T77" fmla="*/ 2147483646 h 836"/>
                <a:gd name="T78" fmla="*/ 2147483646 w 844"/>
                <a:gd name="T79" fmla="*/ 2147483646 h 836"/>
                <a:gd name="T80" fmla="*/ 2147483646 w 844"/>
                <a:gd name="T81" fmla="*/ 2147483646 h 836"/>
                <a:gd name="T82" fmla="*/ 2147483646 w 844"/>
                <a:gd name="T83" fmla="*/ 2147483646 h 836"/>
                <a:gd name="T84" fmla="*/ 2147483646 w 844"/>
                <a:gd name="T85" fmla="*/ 2147483646 h 836"/>
                <a:gd name="T86" fmla="*/ 2147483646 w 844"/>
                <a:gd name="T87" fmla="*/ 2147483646 h 836"/>
                <a:gd name="T88" fmla="*/ 2147483646 w 844"/>
                <a:gd name="T89" fmla="*/ 2147483646 h 836"/>
                <a:gd name="T90" fmla="*/ 2147483646 w 844"/>
                <a:gd name="T91" fmla="*/ 2147483646 h 836"/>
                <a:gd name="T92" fmla="*/ 2147483646 w 844"/>
                <a:gd name="T93" fmla="*/ 2147483646 h 836"/>
                <a:gd name="T94" fmla="*/ 2147483646 w 844"/>
                <a:gd name="T95" fmla="*/ 2147483646 h 8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44" h="836">
                  <a:moveTo>
                    <a:pt x="791" y="791"/>
                  </a:moveTo>
                  <a:lnTo>
                    <a:pt x="791" y="791"/>
                  </a:lnTo>
                  <a:cubicBezTo>
                    <a:pt x="779" y="803"/>
                    <a:pt x="763" y="809"/>
                    <a:pt x="747" y="809"/>
                  </a:cubicBezTo>
                  <a:cubicBezTo>
                    <a:pt x="730" y="809"/>
                    <a:pt x="714" y="803"/>
                    <a:pt x="702" y="791"/>
                  </a:cubicBezTo>
                  <a:lnTo>
                    <a:pt x="458" y="546"/>
                  </a:lnTo>
                  <a:lnTo>
                    <a:pt x="547" y="456"/>
                  </a:lnTo>
                  <a:lnTo>
                    <a:pt x="791" y="701"/>
                  </a:lnTo>
                  <a:cubicBezTo>
                    <a:pt x="816" y="726"/>
                    <a:pt x="816" y="767"/>
                    <a:pt x="791" y="791"/>
                  </a:cubicBezTo>
                  <a:close/>
                  <a:moveTo>
                    <a:pt x="239" y="729"/>
                  </a:moveTo>
                  <a:lnTo>
                    <a:pt x="186" y="677"/>
                  </a:lnTo>
                  <a:lnTo>
                    <a:pt x="697" y="166"/>
                  </a:lnTo>
                  <a:lnTo>
                    <a:pt x="750" y="219"/>
                  </a:lnTo>
                  <a:lnTo>
                    <a:pt x="239" y="729"/>
                  </a:lnTo>
                  <a:close/>
                  <a:moveTo>
                    <a:pt x="168" y="800"/>
                  </a:moveTo>
                  <a:lnTo>
                    <a:pt x="168" y="800"/>
                  </a:lnTo>
                  <a:cubicBezTo>
                    <a:pt x="155" y="812"/>
                    <a:pt x="135" y="812"/>
                    <a:pt x="123" y="800"/>
                  </a:cubicBezTo>
                  <a:lnTo>
                    <a:pt x="46" y="723"/>
                  </a:lnTo>
                  <a:cubicBezTo>
                    <a:pt x="40" y="717"/>
                    <a:pt x="37" y="709"/>
                    <a:pt x="37" y="701"/>
                  </a:cubicBezTo>
                  <a:cubicBezTo>
                    <a:pt x="37" y="693"/>
                    <a:pt x="40" y="684"/>
                    <a:pt x="46" y="678"/>
                  </a:cubicBezTo>
                  <a:lnTo>
                    <a:pt x="99" y="625"/>
                  </a:lnTo>
                  <a:lnTo>
                    <a:pt x="221" y="747"/>
                  </a:lnTo>
                  <a:lnTo>
                    <a:pt x="168" y="800"/>
                  </a:lnTo>
                  <a:close/>
                  <a:moveTo>
                    <a:pt x="628" y="96"/>
                  </a:moveTo>
                  <a:lnTo>
                    <a:pt x="680" y="149"/>
                  </a:lnTo>
                  <a:lnTo>
                    <a:pt x="169" y="659"/>
                  </a:lnTo>
                  <a:lnTo>
                    <a:pt x="117" y="607"/>
                  </a:lnTo>
                  <a:lnTo>
                    <a:pt x="628" y="96"/>
                  </a:lnTo>
                  <a:close/>
                  <a:moveTo>
                    <a:pt x="223" y="310"/>
                  </a:moveTo>
                  <a:lnTo>
                    <a:pt x="223" y="310"/>
                  </a:lnTo>
                  <a:cubicBezTo>
                    <a:pt x="221" y="307"/>
                    <a:pt x="217" y="305"/>
                    <a:pt x="214" y="305"/>
                  </a:cubicBezTo>
                  <a:cubicBezTo>
                    <a:pt x="211" y="305"/>
                    <a:pt x="208" y="307"/>
                    <a:pt x="205" y="310"/>
                  </a:cubicBezTo>
                  <a:lnTo>
                    <a:pt x="178" y="336"/>
                  </a:lnTo>
                  <a:cubicBezTo>
                    <a:pt x="161" y="354"/>
                    <a:pt x="138" y="363"/>
                    <a:pt x="114" y="363"/>
                  </a:cubicBezTo>
                  <a:cubicBezTo>
                    <a:pt x="93" y="363"/>
                    <a:pt x="74" y="356"/>
                    <a:pt x="58" y="344"/>
                  </a:cubicBezTo>
                  <a:lnTo>
                    <a:pt x="246" y="155"/>
                  </a:lnTo>
                  <a:cubicBezTo>
                    <a:pt x="251" y="150"/>
                    <a:pt x="251" y="143"/>
                    <a:pt x="246" y="138"/>
                  </a:cubicBezTo>
                  <a:lnTo>
                    <a:pt x="148" y="39"/>
                  </a:lnTo>
                  <a:cubicBezTo>
                    <a:pt x="192" y="30"/>
                    <a:pt x="239" y="44"/>
                    <a:pt x="272" y="77"/>
                  </a:cubicBezTo>
                  <a:cubicBezTo>
                    <a:pt x="306" y="111"/>
                    <a:pt x="320" y="159"/>
                    <a:pt x="309" y="206"/>
                  </a:cubicBezTo>
                  <a:cubicBezTo>
                    <a:pt x="308" y="208"/>
                    <a:pt x="308" y="209"/>
                    <a:pt x="308" y="211"/>
                  </a:cubicBezTo>
                  <a:cubicBezTo>
                    <a:pt x="308" y="214"/>
                    <a:pt x="309" y="217"/>
                    <a:pt x="312" y="220"/>
                  </a:cubicBezTo>
                  <a:lnTo>
                    <a:pt x="390" y="299"/>
                  </a:lnTo>
                  <a:lnTo>
                    <a:pt x="301" y="388"/>
                  </a:lnTo>
                  <a:lnTo>
                    <a:pt x="223" y="310"/>
                  </a:lnTo>
                  <a:close/>
                  <a:moveTo>
                    <a:pt x="39" y="148"/>
                  </a:moveTo>
                  <a:lnTo>
                    <a:pt x="128" y="238"/>
                  </a:lnTo>
                  <a:lnTo>
                    <a:pt x="85" y="281"/>
                  </a:lnTo>
                  <a:cubicBezTo>
                    <a:pt x="82" y="279"/>
                    <a:pt x="80" y="276"/>
                    <a:pt x="77" y="273"/>
                  </a:cubicBezTo>
                  <a:cubicBezTo>
                    <a:pt x="44" y="240"/>
                    <a:pt x="30" y="193"/>
                    <a:pt x="39" y="148"/>
                  </a:cubicBezTo>
                  <a:close/>
                  <a:moveTo>
                    <a:pt x="761" y="194"/>
                  </a:moveTo>
                  <a:lnTo>
                    <a:pt x="652" y="85"/>
                  </a:lnTo>
                  <a:lnTo>
                    <a:pt x="804" y="42"/>
                  </a:lnTo>
                  <a:lnTo>
                    <a:pt x="761" y="194"/>
                  </a:lnTo>
                  <a:close/>
                  <a:moveTo>
                    <a:pt x="809" y="684"/>
                  </a:moveTo>
                  <a:lnTo>
                    <a:pt x="565" y="439"/>
                  </a:lnTo>
                  <a:lnTo>
                    <a:pt x="776" y="227"/>
                  </a:lnTo>
                  <a:cubicBezTo>
                    <a:pt x="777" y="226"/>
                    <a:pt x="779" y="224"/>
                    <a:pt x="779" y="221"/>
                  </a:cubicBezTo>
                  <a:lnTo>
                    <a:pt x="834" y="27"/>
                  </a:lnTo>
                  <a:cubicBezTo>
                    <a:pt x="835" y="23"/>
                    <a:pt x="834" y="18"/>
                    <a:pt x="831" y="15"/>
                  </a:cubicBezTo>
                  <a:cubicBezTo>
                    <a:pt x="828" y="12"/>
                    <a:pt x="823" y="11"/>
                    <a:pt x="819" y="12"/>
                  </a:cubicBezTo>
                  <a:lnTo>
                    <a:pt x="624" y="67"/>
                  </a:lnTo>
                  <a:cubicBezTo>
                    <a:pt x="622" y="68"/>
                    <a:pt x="620" y="69"/>
                    <a:pt x="619" y="70"/>
                  </a:cubicBezTo>
                  <a:lnTo>
                    <a:pt x="408" y="281"/>
                  </a:lnTo>
                  <a:lnTo>
                    <a:pt x="334" y="207"/>
                  </a:lnTo>
                  <a:cubicBezTo>
                    <a:pt x="345" y="153"/>
                    <a:pt x="329" y="98"/>
                    <a:pt x="290" y="59"/>
                  </a:cubicBezTo>
                  <a:cubicBezTo>
                    <a:pt x="246" y="15"/>
                    <a:pt x="179" y="0"/>
                    <a:pt x="120" y="21"/>
                  </a:cubicBezTo>
                  <a:cubicBezTo>
                    <a:pt x="115" y="22"/>
                    <a:pt x="112" y="26"/>
                    <a:pt x="112" y="30"/>
                  </a:cubicBezTo>
                  <a:cubicBezTo>
                    <a:pt x="111" y="34"/>
                    <a:pt x="112" y="39"/>
                    <a:pt x="115" y="42"/>
                  </a:cubicBezTo>
                  <a:lnTo>
                    <a:pt x="219" y="146"/>
                  </a:lnTo>
                  <a:lnTo>
                    <a:pt x="146" y="220"/>
                  </a:lnTo>
                  <a:lnTo>
                    <a:pt x="41" y="115"/>
                  </a:lnTo>
                  <a:cubicBezTo>
                    <a:pt x="39" y="112"/>
                    <a:pt x="34" y="111"/>
                    <a:pt x="30" y="112"/>
                  </a:cubicBezTo>
                  <a:cubicBezTo>
                    <a:pt x="26" y="113"/>
                    <a:pt x="23" y="116"/>
                    <a:pt x="21" y="120"/>
                  </a:cubicBezTo>
                  <a:cubicBezTo>
                    <a:pt x="0" y="179"/>
                    <a:pt x="15" y="247"/>
                    <a:pt x="59" y="291"/>
                  </a:cubicBezTo>
                  <a:cubicBezTo>
                    <a:pt x="62" y="294"/>
                    <a:pt x="65" y="296"/>
                    <a:pt x="68" y="298"/>
                  </a:cubicBezTo>
                  <a:lnTo>
                    <a:pt x="31" y="336"/>
                  </a:lnTo>
                  <a:cubicBezTo>
                    <a:pt x="26" y="341"/>
                    <a:pt x="26" y="349"/>
                    <a:pt x="31" y="354"/>
                  </a:cubicBezTo>
                  <a:cubicBezTo>
                    <a:pt x="52" y="376"/>
                    <a:pt x="82" y="388"/>
                    <a:pt x="114" y="388"/>
                  </a:cubicBezTo>
                  <a:cubicBezTo>
                    <a:pt x="145" y="388"/>
                    <a:pt x="174" y="376"/>
                    <a:pt x="196" y="354"/>
                  </a:cubicBezTo>
                  <a:lnTo>
                    <a:pt x="214" y="336"/>
                  </a:lnTo>
                  <a:lnTo>
                    <a:pt x="283" y="405"/>
                  </a:lnTo>
                  <a:lnTo>
                    <a:pt x="99" y="590"/>
                  </a:lnTo>
                  <a:lnTo>
                    <a:pt x="92" y="583"/>
                  </a:lnTo>
                  <a:cubicBezTo>
                    <a:pt x="87" y="577"/>
                    <a:pt x="79" y="577"/>
                    <a:pt x="74" y="583"/>
                  </a:cubicBezTo>
                  <a:cubicBezTo>
                    <a:pt x="69" y="587"/>
                    <a:pt x="69" y="595"/>
                    <a:pt x="74" y="600"/>
                  </a:cubicBezTo>
                  <a:lnTo>
                    <a:pt x="81" y="607"/>
                  </a:lnTo>
                  <a:lnTo>
                    <a:pt x="28" y="661"/>
                  </a:lnTo>
                  <a:cubicBezTo>
                    <a:pt x="17" y="671"/>
                    <a:pt x="11" y="686"/>
                    <a:pt x="11" y="701"/>
                  </a:cubicBezTo>
                  <a:cubicBezTo>
                    <a:pt x="11" y="716"/>
                    <a:pt x="17" y="730"/>
                    <a:pt x="28" y="741"/>
                  </a:cubicBezTo>
                  <a:lnTo>
                    <a:pt x="105" y="818"/>
                  </a:lnTo>
                  <a:cubicBezTo>
                    <a:pt x="117" y="829"/>
                    <a:pt x="131" y="835"/>
                    <a:pt x="145" y="835"/>
                  </a:cubicBezTo>
                  <a:cubicBezTo>
                    <a:pt x="160" y="835"/>
                    <a:pt x="174" y="829"/>
                    <a:pt x="185" y="818"/>
                  </a:cubicBezTo>
                  <a:lnTo>
                    <a:pt x="239" y="765"/>
                  </a:lnTo>
                  <a:lnTo>
                    <a:pt x="245" y="771"/>
                  </a:lnTo>
                  <a:cubicBezTo>
                    <a:pt x="248" y="774"/>
                    <a:pt x="251" y="775"/>
                    <a:pt x="254" y="775"/>
                  </a:cubicBezTo>
                  <a:cubicBezTo>
                    <a:pt x="258" y="775"/>
                    <a:pt x="261" y="774"/>
                    <a:pt x="263" y="771"/>
                  </a:cubicBezTo>
                  <a:cubicBezTo>
                    <a:pt x="267" y="766"/>
                    <a:pt x="267" y="758"/>
                    <a:pt x="263" y="754"/>
                  </a:cubicBezTo>
                  <a:lnTo>
                    <a:pt x="256" y="747"/>
                  </a:lnTo>
                  <a:lnTo>
                    <a:pt x="440" y="563"/>
                  </a:lnTo>
                  <a:lnTo>
                    <a:pt x="685" y="809"/>
                  </a:lnTo>
                  <a:cubicBezTo>
                    <a:pt x="701" y="825"/>
                    <a:pt x="723" y="835"/>
                    <a:pt x="747" y="835"/>
                  </a:cubicBezTo>
                  <a:cubicBezTo>
                    <a:pt x="770" y="835"/>
                    <a:pt x="792" y="825"/>
                    <a:pt x="809" y="809"/>
                  </a:cubicBezTo>
                  <a:cubicBezTo>
                    <a:pt x="843" y="774"/>
                    <a:pt x="843" y="718"/>
                    <a:pt x="809" y="684"/>
                  </a:cubicBezTo>
                  <a:close/>
                </a:path>
              </a:pathLst>
            </a:custGeom>
            <a:solidFill>
              <a:schemeClr val="bg1"/>
            </a:solidFill>
            <a:ln>
              <a:noFill/>
            </a:ln>
            <a:effectLst/>
          </p:spPr>
          <p:txBody>
            <a:bodyPr wrap="none" anchor="ctr"/>
            <a:lstStyle/>
            <a:p>
              <a:endParaRPr lang="en-US" sz="900">
                <a:latin typeface="Arial" panose="020B0604020202020204" pitchFamily="34" charset="0"/>
              </a:endParaRPr>
            </a:p>
          </p:txBody>
        </p:sp>
      </p:grpSp>
    </p:spTree>
    <p:extLst>
      <p:ext uri="{BB962C8B-B14F-4D97-AF65-F5344CB8AC3E}">
        <p14:creationId xmlns:p14="http://schemas.microsoft.com/office/powerpoint/2010/main" val="84501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00508-4748-694A-86B2-42F169011258}"/>
              </a:ext>
            </a:extLst>
          </p:cNvPr>
          <p:cNvSpPr>
            <a:spLocks noGrp="1"/>
          </p:cNvSpPr>
          <p:nvPr>
            <p:ph type="title"/>
          </p:nvPr>
        </p:nvSpPr>
        <p:spPr>
          <a:xfrm>
            <a:off x="860425" y="1030665"/>
            <a:ext cx="5232000" cy="1325563"/>
          </a:xfrm>
        </p:spPr>
        <p:txBody>
          <a:bodyPr/>
          <a:lstStyle/>
          <a:p>
            <a:r>
              <a:rPr lang="en-AU" sz="4800" dirty="0"/>
              <a:t>THANK YOU</a:t>
            </a:r>
          </a:p>
        </p:txBody>
      </p:sp>
      <p:sp>
        <p:nvSpPr>
          <p:cNvPr id="3" name="Text Placeholder 2">
            <a:extLst>
              <a:ext uri="{FF2B5EF4-FFF2-40B4-BE49-F238E27FC236}">
                <a16:creationId xmlns:a16="http://schemas.microsoft.com/office/drawing/2014/main" id="{26C1A142-0F4C-8340-8712-B2E9A11EA715}"/>
              </a:ext>
            </a:extLst>
          </p:cNvPr>
          <p:cNvSpPr>
            <a:spLocks noGrp="1"/>
          </p:cNvSpPr>
          <p:nvPr>
            <p:ph type="body" sz="quarter" idx="10"/>
          </p:nvPr>
        </p:nvSpPr>
        <p:spPr>
          <a:xfrm>
            <a:off x="860425" y="2528888"/>
            <a:ext cx="5677535" cy="2560637"/>
          </a:xfrm>
        </p:spPr>
        <p:txBody>
          <a:bodyPr/>
          <a:lstStyle/>
          <a:p>
            <a:r>
              <a:rPr lang="en-AU" dirty="0"/>
              <a:t>We’ll review your questions from the chat and provide:</a:t>
            </a:r>
          </a:p>
          <a:p>
            <a:pPr marL="285750" indent="-285750">
              <a:spcBef>
                <a:spcPts val="0"/>
              </a:spcBef>
              <a:spcAft>
                <a:spcPts val="600"/>
              </a:spcAft>
              <a:buFont typeface="Arial" panose="020B0604020202020204" pitchFamily="34" charset="0"/>
              <a:buChar char="•"/>
            </a:pPr>
            <a:r>
              <a:rPr lang="en-AU" dirty="0"/>
              <a:t>Frequently Asked Questions document</a:t>
            </a:r>
          </a:p>
          <a:p>
            <a:pPr marL="285750" indent="-285750">
              <a:spcBef>
                <a:spcPts val="0"/>
              </a:spcBef>
              <a:spcAft>
                <a:spcPts val="600"/>
              </a:spcAft>
              <a:buFont typeface="Arial" panose="020B0604020202020204" pitchFamily="34" charset="0"/>
              <a:buChar char="•"/>
            </a:pPr>
            <a:r>
              <a:rPr lang="en-AU" dirty="0"/>
              <a:t>Copy of presentation slides</a:t>
            </a:r>
          </a:p>
          <a:p>
            <a:pPr>
              <a:spcBef>
                <a:spcPts val="0"/>
              </a:spcBef>
              <a:spcAft>
                <a:spcPts val="600"/>
              </a:spcAft>
            </a:pPr>
            <a:endParaRPr lang="en-AU" dirty="0"/>
          </a:p>
          <a:p>
            <a:r>
              <a:rPr lang="en-AU" dirty="0"/>
              <a:t>These will be located on the Learn Local website under </a:t>
            </a:r>
            <a:r>
              <a:rPr lang="en-AU" dirty="0">
                <a:hlinkClick r:id="rId3"/>
              </a:rPr>
              <a:t>pre-accredited training and programs</a:t>
            </a:r>
            <a:endParaRPr lang="en-AU" dirty="0"/>
          </a:p>
          <a:p>
            <a:endParaRPr lang="en-AU" dirty="0"/>
          </a:p>
        </p:txBody>
      </p:sp>
      <p:pic>
        <p:nvPicPr>
          <p:cNvPr id="4" name="Graphic 3">
            <a:extLst>
              <a:ext uri="{FF2B5EF4-FFF2-40B4-BE49-F238E27FC236}">
                <a16:creationId xmlns:a16="http://schemas.microsoft.com/office/drawing/2014/main" id="{9C65F41F-0B4F-D341-32D1-5BCCB47624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18102" y="2777331"/>
            <a:ext cx="1195388" cy="2312194"/>
          </a:xfrm>
          <a:prstGeom prst="rect">
            <a:avLst/>
          </a:prstGeom>
        </p:spPr>
      </p:pic>
    </p:spTree>
    <p:extLst>
      <p:ext uri="{BB962C8B-B14F-4D97-AF65-F5344CB8AC3E}">
        <p14:creationId xmlns:p14="http://schemas.microsoft.com/office/powerpoint/2010/main" val="188589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B82A5-5ADC-4E4A-A4E4-52CA3AEAF1FB}"/>
              </a:ext>
            </a:extLst>
          </p:cNvPr>
          <p:cNvSpPr>
            <a:spLocks noGrp="1"/>
          </p:cNvSpPr>
          <p:nvPr>
            <p:ph idx="1"/>
          </p:nvPr>
        </p:nvSpPr>
        <p:spPr>
          <a:xfrm>
            <a:off x="864000" y="1254642"/>
            <a:ext cx="10426300" cy="4901609"/>
          </a:xfrm>
        </p:spPr>
        <p:txBody>
          <a:bodyPr/>
          <a:lstStyle/>
          <a:p>
            <a:pPr lvl="0"/>
            <a:r>
              <a:rPr lang="en-AU" dirty="0"/>
              <a:t>The Learn Local sector plays a vital role in changing the lives of Victorians each year by supporting learners to achieve their goals. </a:t>
            </a:r>
          </a:p>
          <a:p>
            <a:r>
              <a:rPr lang="en-AU" dirty="0"/>
              <a:t>The Learn Local modules (courses) that you all deliver every day, make a real difference in people’s lives. We know how hard you and your teams work to ensure each and every learner has an opportunity to achieve their goals.</a:t>
            </a:r>
          </a:p>
          <a:p>
            <a:r>
              <a:rPr lang="en-AU" dirty="0"/>
              <a:t>There is a wealth of great examples on the Learn Local social media channels:</a:t>
            </a:r>
          </a:p>
          <a:p>
            <a:pPr lvl="1"/>
            <a:r>
              <a:rPr lang="en-AU" sz="1800" dirty="0">
                <a:effectLst/>
                <a:latin typeface="+mn-lt"/>
                <a:ea typeface="Calibri" panose="020F0502020204030204" pitchFamily="34" charset="0"/>
              </a:rPr>
              <a:t>Learn Local website (for learners): </a:t>
            </a:r>
            <a:r>
              <a:rPr lang="en-AU" sz="1800" u="sng" dirty="0">
                <a:solidFill>
                  <a:srgbClr val="0563C1"/>
                </a:solidFill>
                <a:effectLst/>
                <a:latin typeface="+mn-lt"/>
                <a:ea typeface="Calibri" panose="020F0502020204030204" pitchFamily="34" charset="0"/>
                <a:hlinkClick r:id="rId3"/>
              </a:rPr>
              <a:t>www.learnlocal.org.au</a:t>
            </a:r>
            <a:endParaRPr lang="en-AU" sz="1800" dirty="0">
              <a:effectLst/>
              <a:latin typeface="+mn-lt"/>
              <a:ea typeface="Calibri" panose="020F0502020204030204" pitchFamily="34" charset="0"/>
            </a:endParaRPr>
          </a:p>
          <a:p>
            <a:pPr lvl="1"/>
            <a:r>
              <a:rPr lang="en-AU" sz="1800" dirty="0">
                <a:effectLst/>
                <a:latin typeface="+mn-lt"/>
                <a:ea typeface="Calibri" panose="020F0502020204030204" pitchFamily="34" charset="0"/>
              </a:rPr>
              <a:t>X (Twitter): </a:t>
            </a:r>
            <a:r>
              <a:rPr lang="en-AU" sz="1800" u="sng" dirty="0">
                <a:solidFill>
                  <a:srgbClr val="0563C1"/>
                </a:solidFill>
                <a:effectLst/>
                <a:latin typeface="+mn-lt"/>
                <a:ea typeface="Calibri" panose="020F0502020204030204" pitchFamily="34" charset="0"/>
                <a:hlinkClick r:id="rId4"/>
              </a:rPr>
              <a:t>www.twitter.com/learnlocal</a:t>
            </a:r>
            <a:endParaRPr lang="en-AU" sz="1800" dirty="0">
              <a:effectLst/>
              <a:latin typeface="+mn-lt"/>
              <a:ea typeface="Calibri" panose="020F0502020204030204" pitchFamily="34" charset="0"/>
            </a:endParaRPr>
          </a:p>
          <a:p>
            <a:pPr lvl="1"/>
            <a:r>
              <a:rPr lang="en-AU" sz="1800" dirty="0">
                <a:effectLst/>
                <a:latin typeface="+mn-lt"/>
                <a:ea typeface="Calibri" panose="020F0502020204030204" pitchFamily="34" charset="0"/>
              </a:rPr>
              <a:t>YouTube: </a:t>
            </a:r>
            <a:r>
              <a:rPr lang="en-AU" sz="1800" u="sng" dirty="0">
                <a:solidFill>
                  <a:srgbClr val="0563C1"/>
                </a:solidFill>
                <a:effectLst/>
                <a:latin typeface="+mn-lt"/>
                <a:ea typeface="Calibri" panose="020F0502020204030204" pitchFamily="34" charset="0"/>
                <a:hlinkClick r:id="rId5"/>
              </a:rPr>
              <a:t>www.youtube.com/learnlocal</a:t>
            </a:r>
            <a:r>
              <a:rPr lang="en-AU" sz="1800" dirty="0">
                <a:effectLst/>
                <a:latin typeface="+mn-lt"/>
                <a:ea typeface="Calibri" panose="020F0502020204030204" pitchFamily="34" charset="0"/>
              </a:rPr>
              <a:t> </a:t>
            </a:r>
          </a:p>
          <a:p>
            <a:pPr marL="0" lvl="1" indent="0">
              <a:buNone/>
            </a:pPr>
            <a:r>
              <a:rPr lang="en-AU" dirty="0">
                <a:latin typeface="+mn-lt"/>
                <a:cs typeface="Calibri" panose="020F0502020204030204" pitchFamily="34" charset="0"/>
              </a:rPr>
              <a:t>The delivery of ACFE Board-funded training programs is a core component of this work. This EOI begins the planning and allocation process for ACFE training delivery in 2024.</a:t>
            </a:r>
          </a:p>
          <a:p>
            <a:pPr marL="630000" lvl="1" indent="0">
              <a:buNone/>
            </a:pPr>
            <a:endParaRPr lang="en-AU" dirty="0"/>
          </a:p>
        </p:txBody>
      </p:sp>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864000" y="701749"/>
            <a:ext cx="10426300" cy="719893"/>
          </a:xfrm>
        </p:spPr>
        <p:txBody>
          <a:bodyPr/>
          <a:lstStyle/>
          <a:p>
            <a:r>
              <a:rPr lang="en-AU" dirty="0"/>
              <a:t>STRATEGIC CONTEXT</a:t>
            </a:r>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p:txBody>
          <a:bodyPr/>
          <a:lstStyle/>
          <a:p>
            <a:fld id="{10F38EA1-A2B3-734E-8FE4-2A14DB32A8FE}" type="slidenum">
              <a:rPr lang="en-US" smtClean="0"/>
              <a:pPr/>
              <a:t>5</a:t>
            </a:fld>
            <a:endParaRPr lang="en-US"/>
          </a:p>
        </p:txBody>
      </p:sp>
      <p:sp>
        <p:nvSpPr>
          <p:cNvPr id="8" name="Freeform 172">
            <a:extLst>
              <a:ext uri="{FF2B5EF4-FFF2-40B4-BE49-F238E27FC236}">
                <a16:creationId xmlns:a16="http://schemas.microsoft.com/office/drawing/2014/main" id="{6C8C42F2-D931-06EC-3F0A-8CDA195271AA}"/>
              </a:ext>
            </a:extLst>
          </p:cNvPr>
          <p:cNvSpPr>
            <a:spLocks noEditPoints="1"/>
          </p:cNvSpPr>
          <p:nvPr/>
        </p:nvSpPr>
        <p:spPr bwMode="auto">
          <a:xfrm>
            <a:off x="1395185" y="3705446"/>
            <a:ext cx="247560" cy="365446"/>
          </a:xfrm>
          <a:custGeom>
            <a:avLst/>
            <a:gdLst>
              <a:gd name="T0" fmla="*/ 40 w 80"/>
              <a:gd name="T1" fmla="*/ 0 h 117"/>
              <a:gd name="T2" fmla="*/ 0 w 80"/>
              <a:gd name="T3" fmla="*/ 37 h 117"/>
              <a:gd name="T4" fmla="*/ 40 w 80"/>
              <a:gd name="T5" fmla="*/ 117 h 117"/>
              <a:gd name="T6" fmla="*/ 80 w 80"/>
              <a:gd name="T7" fmla="*/ 37 h 117"/>
              <a:gd name="T8" fmla="*/ 40 w 80"/>
              <a:gd name="T9" fmla="*/ 0 h 117"/>
              <a:gd name="T10" fmla="*/ 40 w 80"/>
              <a:gd name="T11" fmla="*/ 49 h 117"/>
              <a:gd name="T12" fmla="*/ 27 w 80"/>
              <a:gd name="T13" fmla="*/ 37 h 117"/>
              <a:gd name="T14" fmla="*/ 40 w 80"/>
              <a:gd name="T15" fmla="*/ 24 h 117"/>
              <a:gd name="T16" fmla="*/ 53 w 80"/>
              <a:gd name="T17" fmla="*/ 37 h 117"/>
              <a:gd name="T18" fmla="*/ 40 w 80"/>
              <a:gd name="T19" fmla="*/ 49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117">
                <a:moveTo>
                  <a:pt x="40" y="0"/>
                </a:moveTo>
                <a:cubicBezTo>
                  <a:pt x="24" y="0"/>
                  <a:pt x="0" y="8"/>
                  <a:pt x="0" y="37"/>
                </a:cubicBezTo>
                <a:cubicBezTo>
                  <a:pt x="0" y="51"/>
                  <a:pt x="32" y="102"/>
                  <a:pt x="40" y="117"/>
                </a:cubicBezTo>
                <a:cubicBezTo>
                  <a:pt x="48" y="102"/>
                  <a:pt x="80" y="51"/>
                  <a:pt x="80" y="37"/>
                </a:cubicBezTo>
                <a:cubicBezTo>
                  <a:pt x="80" y="8"/>
                  <a:pt x="56" y="0"/>
                  <a:pt x="40" y="0"/>
                </a:cubicBezTo>
                <a:close/>
                <a:moveTo>
                  <a:pt x="40" y="49"/>
                </a:moveTo>
                <a:cubicBezTo>
                  <a:pt x="33" y="49"/>
                  <a:pt x="27" y="44"/>
                  <a:pt x="27" y="37"/>
                </a:cubicBezTo>
                <a:cubicBezTo>
                  <a:pt x="27" y="30"/>
                  <a:pt x="33" y="24"/>
                  <a:pt x="40" y="24"/>
                </a:cubicBezTo>
                <a:cubicBezTo>
                  <a:pt x="47" y="24"/>
                  <a:pt x="53" y="30"/>
                  <a:pt x="53" y="37"/>
                </a:cubicBezTo>
                <a:cubicBezTo>
                  <a:pt x="53" y="44"/>
                  <a:pt x="47" y="49"/>
                  <a:pt x="40" y="49"/>
                </a:cubicBezTo>
                <a:close/>
              </a:path>
            </a:pathLst>
          </a:custGeom>
          <a:solidFill>
            <a:schemeClr val="accent1"/>
          </a:solidFill>
          <a:ln>
            <a:noFill/>
          </a:ln>
        </p:spPr>
        <p:txBody>
          <a:bodyPr/>
          <a:lstStyle/>
          <a:p>
            <a:endParaRPr lang="en-US"/>
          </a:p>
        </p:txBody>
      </p:sp>
      <p:pic>
        <p:nvPicPr>
          <p:cNvPr id="9" name="Picture 8" descr="New Twitter Logo Probably Not Stolen Just Bad – Mother Jones">
            <a:extLst>
              <a:ext uri="{FF2B5EF4-FFF2-40B4-BE49-F238E27FC236}">
                <a16:creationId xmlns:a16="http://schemas.microsoft.com/office/drawing/2014/main" id="{A0B4AA85-64E0-436E-0C5D-9ACCE85F2977}"/>
              </a:ext>
            </a:extLst>
          </p:cNvPr>
          <p:cNvPicPr>
            <a:picLocks noChangeAspect="1"/>
          </p:cNvPicPr>
          <p:nvPr/>
        </p:nvPicPr>
        <p:blipFill rotWithShape="1">
          <a:blip r:embed="rId6">
            <a:extLst>
              <a:ext uri="{28A0092B-C50C-407E-A947-70E740481C1C}">
                <a14:useLocalDpi xmlns:a14="http://schemas.microsoft.com/office/drawing/2010/main" val="0"/>
              </a:ext>
            </a:extLst>
          </a:blip>
          <a:srcRect l="50887"/>
          <a:stretch/>
        </p:blipFill>
        <p:spPr bwMode="auto">
          <a:xfrm>
            <a:off x="1322489" y="4209100"/>
            <a:ext cx="392953" cy="420053"/>
          </a:xfrm>
          <a:prstGeom prst="rect">
            <a:avLst/>
          </a:prstGeom>
          <a:noFill/>
          <a:ln>
            <a:noFill/>
          </a:ln>
          <a:extLst>
            <a:ext uri="{53640926-AAD7-44D8-BBD7-CCE9431645EC}">
              <a14:shadowObscured xmlns:a14="http://schemas.microsoft.com/office/drawing/2010/main"/>
            </a:ext>
          </a:extLst>
        </p:spPr>
      </p:pic>
      <p:pic>
        <p:nvPicPr>
          <p:cNvPr id="10" name="Picture 9" descr="A red play button with white arrow&#10;&#10;Description automatically generated">
            <a:extLst>
              <a:ext uri="{FF2B5EF4-FFF2-40B4-BE49-F238E27FC236}">
                <a16:creationId xmlns:a16="http://schemas.microsoft.com/office/drawing/2014/main" id="{4AC0B64A-844D-04BC-EDBC-90BA3AF43F6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84423" y="4729910"/>
            <a:ext cx="448818" cy="448818"/>
          </a:xfrm>
          <a:prstGeom prst="rect">
            <a:avLst/>
          </a:prstGeom>
          <a:noFill/>
          <a:ln>
            <a:noFill/>
          </a:ln>
        </p:spPr>
      </p:pic>
    </p:spTree>
    <p:extLst>
      <p:ext uri="{BB962C8B-B14F-4D97-AF65-F5344CB8AC3E}">
        <p14:creationId xmlns:p14="http://schemas.microsoft.com/office/powerpoint/2010/main" val="159980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59275F-EDA0-7741-BDAC-75A4C7781559}"/>
              </a:ext>
            </a:extLst>
          </p:cNvPr>
          <p:cNvSpPr>
            <a:spLocks noGrp="1"/>
          </p:cNvSpPr>
          <p:nvPr>
            <p:ph type="title"/>
          </p:nvPr>
        </p:nvSpPr>
        <p:spPr>
          <a:xfrm>
            <a:off x="864000" y="701749"/>
            <a:ext cx="10426300" cy="719893"/>
          </a:xfrm>
        </p:spPr>
        <p:txBody>
          <a:bodyPr/>
          <a:lstStyle/>
          <a:p>
            <a:r>
              <a:rPr lang="en-US" sz="2600" dirty="0">
                <a:latin typeface="+mj-lt"/>
                <a:cs typeface="Calibri Light" panose="020F0302020204030204" pitchFamily="34" charset="0"/>
              </a:rPr>
              <a:t>INTRODUCTION OF PQF+ THROUGH THE </a:t>
            </a:r>
            <a:br>
              <a:rPr lang="en-US" sz="2600" dirty="0">
                <a:latin typeface="+mj-lt"/>
                <a:cs typeface="Calibri Light" panose="020F0302020204030204" pitchFamily="34" charset="0"/>
              </a:rPr>
            </a:br>
            <a:r>
              <a:rPr lang="en-US" sz="2600" dirty="0">
                <a:latin typeface="+mj-lt"/>
                <a:cs typeface="Calibri Light" panose="020F0302020204030204" pitchFamily="34" charset="0"/>
              </a:rPr>
              <a:t>STRONGER BY DESIGN MODEL</a:t>
            </a:r>
            <a:endParaRPr lang="en-AU" sz="2600" dirty="0">
              <a:latin typeface="+mj-lt"/>
            </a:endParaRPr>
          </a:p>
        </p:txBody>
      </p:sp>
      <p:sp>
        <p:nvSpPr>
          <p:cNvPr id="4" name="Slide Number Placeholder 3">
            <a:extLst>
              <a:ext uri="{FF2B5EF4-FFF2-40B4-BE49-F238E27FC236}">
                <a16:creationId xmlns:a16="http://schemas.microsoft.com/office/drawing/2014/main" id="{899401F5-0888-6543-9E71-1E57F77BFAC5}"/>
              </a:ext>
            </a:extLst>
          </p:cNvPr>
          <p:cNvSpPr>
            <a:spLocks noGrp="1"/>
          </p:cNvSpPr>
          <p:nvPr>
            <p:ph type="sldNum" sz="quarter" idx="12"/>
          </p:nvPr>
        </p:nvSpPr>
        <p:spPr/>
        <p:txBody>
          <a:bodyPr/>
          <a:lstStyle/>
          <a:p>
            <a:fld id="{10F38EA1-A2B3-734E-8FE4-2A14DB32A8FE}" type="slidenum">
              <a:rPr lang="en-US" smtClean="0"/>
              <a:pPr/>
              <a:t>6</a:t>
            </a:fld>
            <a:endParaRPr lang="en-US" dirty="0"/>
          </a:p>
        </p:txBody>
      </p:sp>
      <p:sp>
        <p:nvSpPr>
          <p:cNvPr id="10" name="Content Placeholder 2">
            <a:extLst>
              <a:ext uri="{FF2B5EF4-FFF2-40B4-BE49-F238E27FC236}">
                <a16:creationId xmlns:a16="http://schemas.microsoft.com/office/drawing/2014/main" id="{6E51162E-3A56-7DDD-1D83-9AAE7AF99789}"/>
              </a:ext>
            </a:extLst>
          </p:cNvPr>
          <p:cNvSpPr>
            <a:spLocks noGrp="1"/>
          </p:cNvSpPr>
          <p:nvPr>
            <p:ph idx="1"/>
          </p:nvPr>
        </p:nvSpPr>
        <p:spPr>
          <a:xfrm>
            <a:off x="864000" y="1669378"/>
            <a:ext cx="9887419" cy="4715286"/>
          </a:xfrm>
        </p:spPr>
        <p:txBody>
          <a:bodyPr>
            <a:normAutofit/>
          </a:bodyPr>
          <a:lstStyle/>
          <a:p>
            <a:pPr>
              <a:lnSpc>
                <a:spcPct val="120000"/>
              </a:lnSpc>
            </a:pPr>
            <a:r>
              <a:rPr lang="en-AU" sz="1800" dirty="0">
                <a:ea typeface="Calibri" panose="020F0502020204030204" pitchFamily="34" charset="0"/>
              </a:rPr>
              <a:t>As part of its ongoing commitment to continuous improvement in meeting Victorian’s core skills needs for study, work and life, the ACFE Board is implementing a new pre-accredited model through the Stronger by Design initiative.</a:t>
            </a:r>
          </a:p>
          <a:p>
            <a:pPr>
              <a:lnSpc>
                <a:spcPct val="120000"/>
              </a:lnSpc>
            </a:pPr>
            <a:r>
              <a:rPr lang="en-AU" sz="1800" dirty="0">
                <a:ea typeface="Calibri" panose="020F0502020204030204" pitchFamily="34" charset="0"/>
              </a:rPr>
              <a:t>Stronger by Design does not signal a major change to pre-accredited provision. Instead, it aims to build on the recognised strengths of the existing pre-accredited model.  This includes updating the current Pre-accredited Quality Framework (PQF) introduced in 2013, to PQF+.</a:t>
            </a:r>
          </a:p>
          <a:p>
            <a:pPr>
              <a:lnSpc>
                <a:spcPct val="120000"/>
              </a:lnSpc>
            </a:pPr>
            <a:r>
              <a:rPr lang="en-AU" dirty="0">
                <a:ea typeface="Calibri" panose="020F0502020204030204" pitchFamily="34" charset="0"/>
              </a:rPr>
              <a:t>Some Learn Local providers have been doing </a:t>
            </a:r>
            <a:r>
              <a:rPr lang="en-AU" sz="1800" dirty="0">
                <a:effectLst/>
                <a:ea typeface="Calibri" panose="020F0502020204030204" pitchFamily="34" charset="0"/>
              </a:rPr>
              <a:t>pilot testing of the model through 2022-23 and piloting will continue through 2024.</a:t>
            </a:r>
          </a:p>
          <a:p>
            <a:pPr>
              <a:lnSpc>
                <a:spcPct val="120000"/>
              </a:lnSpc>
            </a:pPr>
            <a:r>
              <a:rPr lang="en-AU" sz="1800" dirty="0">
                <a:effectLst/>
                <a:ea typeface="Calibri" panose="020F0502020204030204" pitchFamily="34" charset="0"/>
              </a:rPr>
              <a:t>Learn Local providers will be fully supported to transition to PQF+ and the Stronger by Design model to build their skills and capabilities to adopt the new tools and processes. </a:t>
            </a:r>
            <a:endParaRPr lang="en-AU" sz="1800" dirty="0">
              <a:ea typeface="Calibri" panose="020F0502020204030204" pitchFamily="34" charset="0"/>
            </a:endParaRPr>
          </a:p>
        </p:txBody>
      </p:sp>
    </p:spTree>
    <p:extLst>
      <p:ext uri="{BB962C8B-B14F-4D97-AF65-F5344CB8AC3E}">
        <p14:creationId xmlns:p14="http://schemas.microsoft.com/office/powerpoint/2010/main" val="229899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A3CD74-9F85-A34F-B544-5375FF034D53}"/>
              </a:ext>
            </a:extLst>
          </p:cNvPr>
          <p:cNvSpPr>
            <a:spLocks noGrp="1"/>
          </p:cNvSpPr>
          <p:nvPr>
            <p:ph type="title"/>
          </p:nvPr>
        </p:nvSpPr>
        <p:spPr>
          <a:xfrm>
            <a:off x="864000" y="654805"/>
            <a:ext cx="10426300" cy="618052"/>
          </a:xfrm>
        </p:spPr>
        <p:txBody>
          <a:bodyPr/>
          <a:lstStyle/>
          <a:p>
            <a:r>
              <a:rPr lang="en-AU" dirty="0"/>
              <a:t>CENTRAL RESOURCES</a:t>
            </a:r>
          </a:p>
        </p:txBody>
      </p:sp>
      <p:sp>
        <p:nvSpPr>
          <p:cNvPr id="4" name="Slide Number Placeholder 3">
            <a:extLst>
              <a:ext uri="{FF2B5EF4-FFF2-40B4-BE49-F238E27FC236}">
                <a16:creationId xmlns:a16="http://schemas.microsoft.com/office/drawing/2014/main" id="{D0BB5CE5-842C-274D-B16B-2E7F909EDBB2}"/>
              </a:ext>
            </a:extLst>
          </p:cNvPr>
          <p:cNvSpPr>
            <a:spLocks noGrp="1"/>
          </p:cNvSpPr>
          <p:nvPr>
            <p:ph type="sldNum" sz="quarter" idx="12"/>
          </p:nvPr>
        </p:nvSpPr>
        <p:spPr/>
        <p:txBody>
          <a:bodyPr/>
          <a:lstStyle/>
          <a:p>
            <a:fld id="{10F38EA1-A2B3-734E-8FE4-2A14DB32A8FE}" type="slidenum">
              <a:rPr lang="en-US" smtClean="0"/>
              <a:pPr/>
              <a:t>7</a:t>
            </a:fld>
            <a:endParaRPr lang="en-US"/>
          </a:p>
        </p:txBody>
      </p:sp>
      <p:grpSp>
        <p:nvGrpSpPr>
          <p:cNvPr id="18" name="Group 17">
            <a:extLst>
              <a:ext uri="{FF2B5EF4-FFF2-40B4-BE49-F238E27FC236}">
                <a16:creationId xmlns:a16="http://schemas.microsoft.com/office/drawing/2014/main" id="{1E2EF3EC-46DC-3FAB-CE00-3A61C86488A0}"/>
              </a:ext>
            </a:extLst>
          </p:cNvPr>
          <p:cNvGrpSpPr/>
          <p:nvPr/>
        </p:nvGrpSpPr>
        <p:grpSpPr>
          <a:xfrm>
            <a:off x="10582536" y="256066"/>
            <a:ext cx="1415527" cy="1415530"/>
            <a:chOff x="5629168" y="946372"/>
            <a:chExt cx="1415527" cy="1415530"/>
          </a:xfrm>
        </p:grpSpPr>
        <p:sp>
          <p:nvSpPr>
            <p:cNvPr id="19" name="Shape 54801">
              <a:extLst>
                <a:ext uri="{FF2B5EF4-FFF2-40B4-BE49-F238E27FC236}">
                  <a16:creationId xmlns:a16="http://schemas.microsoft.com/office/drawing/2014/main" id="{5A6C22F1-9E7E-3DB8-AA49-C275669297AC}"/>
                </a:ext>
              </a:extLst>
            </p:cNvPr>
            <p:cNvSpPr/>
            <p:nvPr/>
          </p:nvSpPr>
          <p:spPr>
            <a:xfrm>
              <a:off x="5629168" y="946372"/>
              <a:ext cx="1415527" cy="1415530"/>
            </a:xfrm>
            <a:prstGeom prst="ellipse">
              <a:avLst/>
            </a:prstGeom>
            <a:solidFill>
              <a:schemeClr val="accent4"/>
            </a:solidFill>
            <a:ln w="12700" cap="flat">
              <a:noFill/>
              <a:miter lim="400000"/>
            </a:ln>
            <a:effectLst/>
          </p:spPr>
          <p:txBody>
            <a:bodyPr wrap="square" lIns="0" tIns="0" rIns="0" bIns="0" numCol="1" anchor="t">
              <a:noAutofit/>
            </a:bodyPr>
            <a:lstStyle/>
            <a:p>
              <a:endParaRPr sz="2532" dirty="0">
                <a:latin typeface="Arial" panose="020B0604020202020204" pitchFamily="34" charset="0"/>
              </a:endParaRPr>
            </a:p>
          </p:txBody>
        </p:sp>
        <p:sp>
          <p:nvSpPr>
            <p:cNvPr id="20" name="Freeform 951">
              <a:extLst>
                <a:ext uri="{FF2B5EF4-FFF2-40B4-BE49-F238E27FC236}">
                  <a16:creationId xmlns:a16="http://schemas.microsoft.com/office/drawing/2014/main" id="{5BA93196-7F9B-A31C-F9EB-826DD64DF308}"/>
                </a:ext>
              </a:extLst>
            </p:cNvPr>
            <p:cNvSpPr>
              <a:spLocks noChangeArrowheads="1"/>
            </p:cNvSpPr>
            <p:nvPr/>
          </p:nvSpPr>
          <p:spPr bwMode="auto">
            <a:xfrm>
              <a:off x="5943265" y="1263808"/>
              <a:ext cx="808700" cy="808697"/>
            </a:xfrm>
            <a:custGeom>
              <a:avLst/>
              <a:gdLst>
                <a:gd name="T0" fmla="*/ 569066 w 296503"/>
                <a:gd name="T1" fmla="*/ 2708419 h 296019"/>
                <a:gd name="T2" fmla="*/ 683277 w 296503"/>
                <a:gd name="T3" fmla="*/ 2161340 h 296019"/>
                <a:gd name="T4" fmla="*/ 998336 w 296503"/>
                <a:gd name="T5" fmla="*/ 2341013 h 296019"/>
                <a:gd name="T6" fmla="*/ 2888737 w 296503"/>
                <a:gd name="T7" fmla="*/ 839582 h 296019"/>
                <a:gd name="T8" fmla="*/ 654142 w 296503"/>
                <a:gd name="T9" fmla="*/ 430365 h 296019"/>
                <a:gd name="T10" fmla="*/ 654142 w 296503"/>
                <a:gd name="T11" fmla="*/ 925568 h 296019"/>
                <a:gd name="T12" fmla="*/ 2408267 w 296503"/>
                <a:gd name="T13" fmla="*/ 356403 h 296019"/>
                <a:gd name="T14" fmla="*/ 927457 w 296503"/>
                <a:gd name="T15" fmla="*/ 2273153 h 296019"/>
                <a:gd name="T16" fmla="*/ 2408267 w 296503"/>
                <a:gd name="T17" fmla="*/ 356403 h 296019"/>
                <a:gd name="T18" fmla="*/ 2076695 w 296503"/>
                <a:gd name="T19" fmla="*/ 258633 h 296019"/>
                <a:gd name="T20" fmla="*/ 2076695 w 296503"/>
                <a:gd name="T21" fmla="*/ 358481 h 296019"/>
                <a:gd name="T22" fmla="*/ 752664 w 296503"/>
                <a:gd name="T23" fmla="*/ 973487 h 296019"/>
                <a:gd name="T24" fmla="*/ 94601 w 296503"/>
                <a:gd name="T25" fmla="*/ 1025404 h 296019"/>
                <a:gd name="T26" fmla="*/ 2880584 w 296503"/>
                <a:gd name="T27" fmla="*/ 3181954 h 296019"/>
                <a:gd name="T28" fmla="*/ 2927862 w 296503"/>
                <a:gd name="T29" fmla="*/ 1125261 h 296019"/>
                <a:gd name="T30" fmla="*/ 2979091 w 296503"/>
                <a:gd name="T31" fmla="*/ 3233868 h 296019"/>
                <a:gd name="T32" fmla="*/ 47278 w 296503"/>
                <a:gd name="T33" fmla="*/ 3281802 h 296019"/>
                <a:gd name="T34" fmla="*/ 0 w 296503"/>
                <a:gd name="T35" fmla="*/ 973487 h 296019"/>
                <a:gd name="T36" fmla="*/ 665956 w 296503"/>
                <a:gd name="T37" fmla="*/ 274616 h 296019"/>
                <a:gd name="T38" fmla="*/ 2620940 w 296503"/>
                <a:gd name="T39" fmla="*/ 136754 h 296019"/>
                <a:gd name="T40" fmla="*/ 2959636 w 296503"/>
                <a:gd name="T41" fmla="*/ 771682 h 296019"/>
                <a:gd name="T42" fmla="*/ 3136852 w 296503"/>
                <a:gd name="T43" fmla="*/ 536092 h 296019"/>
                <a:gd name="T44" fmla="*/ 2798156 w 296503"/>
                <a:gd name="T45" fmla="*/ 136754 h 296019"/>
                <a:gd name="T46" fmla="*/ 2710045 w 296503"/>
                <a:gd name="T47" fmla="*/ 0 h 296019"/>
                <a:gd name="T48" fmla="*/ 3172293 w 296503"/>
                <a:gd name="T49" fmla="*/ 376375 h 296019"/>
                <a:gd name="T50" fmla="*/ 3172293 w 296503"/>
                <a:gd name="T51" fmla="*/ 695822 h 296019"/>
                <a:gd name="T52" fmla="*/ 3054150 w 296503"/>
                <a:gd name="T53" fmla="*/ 867523 h 296019"/>
                <a:gd name="T54" fmla="*/ 3022647 w 296503"/>
                <a:gd name="T55" fmla="*/ 955378 h 296019"/>
                <a:gd name="T56" fmla="*/ 2959636 w 296503"/>
                <a:gd name="T57" fmla="*/ 911446 h 296019"/>
                <a:gd name="T58" fmla="*/ 1214956 w 296503"/>
                <a:gd name="T59" fmla="*/ 2668452 h 296019"/>
                <a:gd name="T60" fmla="*/ 502135 w 296503"/>
                <a:gd name="T61" fmla="*/ 2824216 h 296019"/>
                <a:gd name="T62" fmla="*/ 454887 w 296503"/>
                <a:gd name="T63" fmla="*/ 2764299 h 296019"/>
                <a:gd name="T64" fmla="*/ 620262 w 296503"/>
                <a:gd name="T65" fmla="*/ 2029544 h 296019"/>
                <a:gd name="T66" fmla="*/ 2313736 w 296503"/>
                <a:gd name="T67" fmla="*/ 256560 h 296019"/>
                <a:gd name="T68" fmla="*/ 2380709 w 296503"/>
                <a:gd name="T69" fmla="*/ 188687 h 296019"/>
                <a:gd name="T70" fmla="*/ 2553987 w 296503"/>
                <a:gd name="T71" fmla="*/ 68890 h 2960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6503" h="296019">
                  <a:moveTo>
                    <a:pt x="62544" y="194953"/>
                  </a:moveTo>
                  <a:lnTo>
                    <a:pt x="52090" y="244298"/>
                  </a:lnTo>
                  <a:lnTo>
                    <a:pt x="101117" y="233853"/>
                  </a:lnTo>
                  <a:lnTo>
                    <a:pt x="62544" y="194953"/>
                  </a:lnTo>
                  <a:close/>
                  <a:moveTo>
                    <a:pt x="245674" y="57000"/>
                  </a:moveTo>
                  <a:lnTo>
                    <a:pt x="91383" y="211161"/>
                  </a:lnTo>
                  <a:lnTo>
                    <a:pt x="110129" y="229891"/>
                  </a:lnTo>
                  <a:lnTo>
                    <a:pt x="264419" y="75730"/>
                  </a:lnTo>
                  <a:lnTo>
                    <a:pt x="245674" y="57000"/>
                  </a:lnTo>
                  <a:close/>
                  <a:moveTo>
                    <a:pt x="59876" y="38819"/>
                  </a:moveTo>
                  <a:lnTo>
                    <a:pt x="15150" y="83487"/>
                  </a:lnTo>
                  <a:lnTo>
                    <a:pt x="59876" y="83487"/>
                  </a:lnTo>
                  <a:lnTo>
                    <a:pt x="59876" y="38819"/>
                  </a:lnTo>
                  <a:close/>
                  <a:moveTo>
                    <a:pt x="220439" y="32147"/>
                  </a:moveTo>
                  <a:lnTo>
                    <a:pt x="66149" y="186308"/>
                  </a:lnTo>
                  <a:lnTo>
                    <a:pt x="84895" y="205038"/>
                  </a:lnTo>
                  <a:lnTo>
                    <a:pt x="239185" y="50877"/>
                  </a:lnTo>
                  <a:lnTo>
                    <a:pt x="220439" y="32147"/>
                  </a:lnTo>
                  <a:close/>
                  <a:moveTo>
                    <a:pt x="64205" y="23329"/>
                  </a:moveTo>
                  <a:lnTo>
                    <a:pt x="190089" y="23329"/>
                  </a:lnTo>
                  <a:cubicBezTo>
                    <a:pt x="192614" y="23329"/>
                    <a:pt x="194778" y="25851"/>
                    <a:pt x="194778" y="28012"/>
                  </a:cubicBezTo>
                  <a:cubicBezTo>
                    <a:pt x="194778" y="30534"/>
                    <a:pt x="192614" y="32335"/>
                    <a:pt x="190089" y="32335"/>
                  </a:cubicBezTo>
                  <a:lnTo>
                    <a:pt x="68894" y="32335"/>
                  </a:lnTo>
                  <a:lnTo>
                    <a:pt x="68894" y="87809"/>
                  </a:lnTo>
                  <a:cubicBezTo>
                    <a:pt x="68894" y="90331"/>
                    <a:pt x="66730" y="92492"/>
                    <a:pt x="64205" y="92492"/>
                  </a:cubicBezTo>
                  <a:lnTo>
                    <a:pt x="8657" y="92492"/>
                  </a:lnTo>
                  <a:lnTo>
                    <a:pt x="8657" y="287013"/>
                  </a:lnTo>
                  <a:lnTo>
                    <a:pt x="263672" y="287013"/>
                  </a:lnTo>
                  <a:lnTo>
                    <a:pt x="263672" y="105820"/>
                  </a:lnTo>
                  <a:cubicBezTo>
                    <a:pt x="263672" y="103659"/>
                    <a:pt x="265836" y="101498"/>
                    <a:pt x="268000" y="101498"/>
                  </a:cubicBezTo>
                  <a:cubicBezTo>
                    <a:pt x="270525" y="101498"/>
                    <a:pt x="272690" y="103659"/>
                    <a:pt x="272690" y="105820"/>
                  </a:cubicBezTo>
                  <a:lnTo>
                    <a:pt x="272690" y="291696"/>
                  </a:lnTo>
                  <a:cubicBezTo>
                    <a:pt x="272690" y="293858"/>
                    <a:pt x="270525" y="296019"/>
                    <a:pt x="268000" y="296019"/>
                  </a:cubicBezTo>
                  <a:lnTo>
                    <a:pt x="4329" y="296019"/>
                  </a:lnTo>
                  <a:cubicBezTo>
                    <a:pt x="1804" y="296019"/>
                    <a:pt x="0" y="293858"/>
                    <a:pt x="0" y="291696"/>
                  </a:cubicBezTo>
                  <a:lnTo>
                    <a:pt x="0" y="87809"/>
                  </a:lnTo>
                  <a:cubicBezTo>
                    <a:pt x="0" y="86729"/>
                    <a:pt x="361" y="85648"/>
                    <a:pt x="1082" y="84567"/>
                  </a:cubicBezTo>
                  <a:lnTo>
                    <a:pt x="60959" y="24770"/>
                  </a:lnTo>
                  <a:cubicBezTo>
                    <a:pt x="62041" y="24050"/>
                    <a:pt x="63123" y="23329"/>
                    <a:pt x="64205" y="23329"/>
                  </a:cubicBezTo>
                  <a:close/>
                  <a:moveTo>
                    <a:pt x="239906" y="12336"/>
                  </a:moveTo>
                  <a:lnTo>
                    <a:pt x="226568" y="25664"/>
                  </a:lnTo>
                  <a:lnTo>
                    <a:pt x="270908" y="69607"/>
                  </a:lnTo>
                  <a:lnTo>
                    <a:pt x="284246" y="56280"/>
                  </a:lnTo>
                  <a:cubicBezTo>
                    <a:pt x="286049" y="54119"/>
                    <a:pt x="287130" y="51237"/>
                    <a:pt x="287130" y="48356"/>
                  </a:cubicBezTo>
                  <a:cubicBezTo>
                    <a:pt x="287130" y="45114"/>
                    <a:pt x="286049" y="42232"/>
                    <a:pt x="284246" y="40071"/>
                  </a:cubicBezTo>
                  <a:lnTo>
                    <a:pt x="256128" y="12336"/>
                  </a:lnTo>
                  <a:cubicBezTo>
                    <a:pt x="251802" y="8014"/>
                    <a:pt x="244592" y="8014"/>
                    <a:pt x="239906" y="12336"/>
                  </a:cubicBezTo>
                  <a:close/>
                  <a:moveTo>
                    <a:pt x="248062" y="0"/>
                  </a:moveTo>
                  <a:cubicBezTo>
                    <a:pt x="253244" y="0"/>
                    <a:pt x="258471" y="2071"/>
                    <a:pt x="262617" y="6213"/>
                  </a:cubicBezTo>
                  <a:lnTo>
                    <a:pt x="290374" y="33948"/>
                  </a:lnTo>
                  <a:cubicBezTo>
                    <a:pt x="294340" y="37550"/>
                    <a:pt x="296503" y="42953"/>
                    <a:pt x="296503" y="48356"/>
                  </a:cubicBezTo>
                  <a:cubicBezTo>
                    <a:pt x="296503" y="53758"/>
                    <a:pt x="294340" y="58801"/>
                    <a:pt x="290374" y="62763"/>
                  </a:cubicBezTo>
                  <a:lnTo>
                    <a:pt x="277036" y="75730"/>
                  </a:lnTo>
                  <a:lnTo>
                    <a:pt x="279560" y="78251"/>
                  </a:lnTo>
                  <a:cubicBezTo>
                    <a:pt x="281723" y="80412"/>
                    <a:pt x="281723" y="82934"/>
                    <a:pt x="279920" y="84735"/>
                  </a:cubicBezTo>
                  <a:cubicBezTo>
                    <a:pt x="278839" y="85815"/>
                    <a:pt x="277757" y="86175"/>
                    <a:pt x="276676" y="86175"/>
                  </a:cubicBezTo>
                  <a:cubicBezTo>
                    <a:pt x="275234" y="86175"/>
                    <a:pt x="274513" y="85815"/>
                    <a:pt x="273431" y="84735"/>
                  </a:cubicBezTo>
                  <a:lnTo>
                    <a:pt x="270908" y="82213"/>
                  </a:lnTo>
                  <a:lnTo>
                    <a:pt x="113373" y="239256"/>
                  </a:lnTo>
                  <a:cubicBezTo>
                    <a:pt x="112652" y="239976"/>
                    <a:pt x="111931" y="240336"/>
                    <a:pt x="111210" y="240697"/>
                  </a:cubicBezTo>
                  <a:lnTo>
                    <a:pt x="47043" y="254384"/>
                  </a:lnTo>
                  <a:cubicBezTo>
                    <a:pt x="46683" y="254744"/>
                    <a:pt x="46322" y="254744"/>
                    <a:pt x="45962" y="254744"/>
                  </a:cubicBezTo>
                  <a:cubicBezTo>
                    <a:pt x="44880" y="254744"/>
                    <a:pt x="43799" y="254024"/>
                    <a:pt x="43078" y="253303"/>
                  </a:cubicBezTo>
                  <a:cubicBezTo>
                    <a:pt x="41996" y="252223"/>
                    <a:pt x="41275" y="250782"/>
                    <a:pt x="41636" y="249341"/>
                  </a:cubicBezTo>
                  <a:lnTo>
                    <a:pt x="55334" y="185227"/>
                  </a:lnTo>
                  <a:cubicBezTo>
                    <a:pt x="55695" y="184507"/>
                    <a:pt x="56055" y="183427"/>
                    <a:pt x="56776" y="183066"/>
                  </a:cubicBezTo>
                  <a:lnTo>
                    <a:pt x="213950" y="25664"/>
                  </a:lnTo>
                  <a:lnTo>
                    <a:pt x="211787" y="23142"/>
                  </a:lnTo>
                  <a:cubicBezTo>
                    <a:pt x="209985" y="21701"/>
                    <a:pt x="209985" y="18820"/>
                    <a:pt x="211787" y="17019"/>
                  </a:cubicBezTo>
                  <a:cubicBezTo>
                    <a:pt x="213229" y="15218"/>
                    <a:pt x="216474" y="15218"/>
                    <a:pt x="217916" y="17019"/>
                  </a:cubicBezTo>
                  <a:lnTo>
                    <a:pt x="220439" y="19180"/>
                  </a:lnTo>
                  <a:lnTo>
                    <a:pt x="233777" y="6213"/>
                  </a:lnTo>
                  <a:cubicBezTo>
                    <a:pt x="237743" y="2071"/>
                    <a:pt x="242880" y="0"/>
                    <a:pt x="248062" y="0"/>
                  </a:cubicBezTo>
                  <a:close/>
                </a:path>
              </a:pathLst>
            </a:custGeom>
            <a:solidFill>
              <a:schemeClr val="bg1"/>
            </a:solidFill>
            <a:ln>
              <a:noFill/>
            </a:ln>
            <a:effectLst/>
          </p:spPr>
          <p:txBody>
            <a:bodyPr anchor="ctr"/>
            <a:lstStyle/>
            <a:p>
              <a:endParaRPr lang="en-US" sz="900">
                <a:latin typeface="Arial" panose="020B0604020202020204" pitchFamily="34" charset="0"/>
              </a:endParaRPr>
            </a:p>
          </p:txBody>
        </p:sp>
      </p:grpSp>
      <p:sp>
        <p:nvSpPr>
          <p:cNvPr id="11" name="Content Placeholder 2">
            <a:extLst>
              <a:ext uri="{FF2B5EF4-FFF2-40B4-BE49-F238E27FC236}">
                <a16:creationId xmlns:a16="http://schemas.microsoft.com/office/drawing/2014/main" id="{3F6BC28E-1B52-4565-D34D-A565165A4ADD}"/>
              </a:ext>
            </a:extLst>
          </p:cNvPr>
          <p:cNvSpPr>
            <a:spLocks noGrp="1"/>
          </p:cNvSpPr>
          <p:nvPr>
            <p:ph idx="1"/>
          </p:nvPr>
        </p:nvSpPr>
        <p:spPr>
          <a:xfrm>
            <a:off x="864000" y="1671596"/>
            <a:ext cx="9925920" cy="4688463"/>
          </a:xfrm>
        </p:spPr>
        <p:txBody>
          <a:bodyPr>
            <a:normAutofit/>
          </a:bodyPr>
          <a:lstStyle/>
          <a:p>
            <a:pPr>
              <a:lnSpc>
                <a:spcPct val="90000"/>
              </a:lnSpc>
            </a:pPr>
            <a:r>
              <a:rPr lang="en-AU" dirty="0">
                <a:latin typeface="+mn-lt"/>
                <a:cs typeface="Calibri" panose="020F0502020204030204" pitchFamily="34" charset="0"/>
              </a:rPr>
              <a:t>The ACFE Board is supporting the development of centrally developed resources in both General Pre-accredited and Additional Digital and Employability (with a digital component) program streams, to support Learn Local provider delivery</a:t>
            </a:r>
            <a:r>
              <a:rPr lang="en-AU" sz="1100" dirty="0">
                <a:latin typeface="+mn-lt"/>
                <a:cs typeface="Calibri" panose="020F0502020204030204" pitchFamily="34" charset="0"/>
              </a:rPr>
              <a:t>.</a:t>
            </a:r>
            <a:endParaRPr lang="en-AU" dirty="0">
              <a:latin typeface="+mn-lt"/>
              <a:cs typeface="Calibri" panose="020F0502020204030204" pitchFamily="34" charset="0"/>
            </a:endParaRPr>
          </a:p>
          <a:p>
            <a:pPr>
              <a:lnSpc>
                <a:spcPct val="90000"/>
              </a:lnSpc>
            </a:pPr>
            <a:r>
              <a:rPr lang="en-AU" dirty="0">
                <a:latin typeface="+mn-lt"/>
                <a:cs typeface="Calibri" panose="020F0502020204030204" pitchFamily="34" charset="0"/>
              </a:rPr>
              <a:t>These resources are available on the Learn Local Secure Portal and the Learn Local website: See </a:t>
            </a:r>
            <a:r>
              <a:rPr lang="en-AU" sz="1800" u="sng" kern="1200" dirty="0">
                <a:solidFill>
                  <a:srgbClr val="3B3838"/>
                </a:solidFill>
                <a:effectLst/>
                <a:ea typeface="Times New Roman" panose="02020603050405020304" pitchFamily="18" charset="0"/>
                <a:hlinkClick r:id="rId3"/>
              </a:rPr>
              <a:t>www.learnlocal.org.au/resources</a:t>
            </a:r>
            <a:r>
              <a:rPr lang="en-AU" sz="1800" kern="1200" dirty="0">
                <a:solidFill>
                  <a:srgbClr val="3B3838"/>
                </a:solidFill>
                <a:effectLst/>
                <a:ea typeface="Times New Roman" panose="02020603050405020304" pitchFamily="18" charset="0"/>
              </a:rPr>
              <a:t> </a:t>
            </a:r>
            <a:r>
              <a:rPr lang="en-AU" dirty="0">
                <a:latin typeface="+mn-lt"/>
                <a:cs typeface="Calibri" panose="020F0502020204030204" pitchFamily="34" charset="0"/>
              </a:rPr>
              <a:t>password ‘local’).</a:t>
            </a:r>
          </a:p>
          <a:p>
            <a:r>
              <a:rPr lang="en-AU" dirty="0">
                <a:latin typeface="+mn-lt"/>
                <a:cs typeface="Calibri" panose="020F0502020204030204" pitchFamily="34" charset="0"/>
              </a:rPr>
              <a:t>In addition to the central resources currently available, all modules that have been mapped to PQF+ will be made available for use by Learn Local</a:t>
            </a:r>
            <a:r>
              <a:rPr lang="en-AU" strike="sngStrike" dirty="0">
                <a:latin typeface="+mn-lt"/>
                <a:cs typeface="Calibri" panose="020F0502020204030204" pitchFamily="34" charset="0"/>
              </a:rPr>
              <a:t>s</a:t>
            </a:r>
            <a:r>
              <a:rPr lang="en-AU" dirty="0">
                <a:latin typeface="+mn-lt"/>
                <a:cs typeface="Calibri" panose="020F0502020204030204" pitchFamily="34" charset="0"/>
              </a:rPr>
              <a:t> providers in 2024.  These will be clearly indicated as PQF+ through Stronger by Design.</a:t>
            </a:r>
          </a:p>
          <a:p>
            <a:r>
              <a:rPr lang="en-AU" dirty="0">
                <a:latin typeface="+mn-lt"/>
                <a:cs typeface="Calibri" panose="020F0502020204030204" pitchFamily="34" charset="0"/>
              </a:rPr>
              <a:t>These can all be accessed and adapted to meet local community needs, even outside of the Stronger by Design model</a:t>
            </a:r>
            <a:r>
              <a:rPr lang="en-AU" dirty="0">
                <a:latin typeface="+mn-lt"/>
                <a:ea typeface="Calibri" panose="020F0502020204030204" pitchFamily="34" charset="0"/>
                <a:cs typeface="Calibri" panose="020F0502020204030204" pitchFamily="34" charset="0"/>
              </a:rPr>
              <a:t>. </a:t>
            </a:r>
            <a:r>
              <a:rPr lang="en-AU" dirty="0">
                <a:effectLst/>
                <a:latin typeface="+mn-lt"/>
                <a:ea typeface="Calibri" panose="020F0502020204030204" pitchFamily="34" charset="0"/>
                <a:cs typeface="Calibri" panose="020F0502020204030204" pitchFamily="34" charset="0"/>
              </a:rPr>
              <a:t>Learn Local providers should review and </a:t>
            </a:r>
            <a:r>
              <a:rPr lang="en-AU" b="1" dirty="0">
                <a:effectLst/>
                <a:latin typeface="+mn-lt"/>
                <a:ea typeface="Calibri" panose="020F0502020204030204" pitchFamily="34" charset="0"/>
                <a:cs typeface="Calibri" panose="020F0502020204030204" pitchFamily="34" charset="0"/>
              </a:rPr>
              <a:t>use or adapt </a:t>
            </a:r>
            <a:r>
              <a:rPr lang="en-AU" dirty="0">
                <a:effectLst/>
                <a:latin typeface="+mn-lt"/>
                <a:ea typeface="Calibri" panose="020F0502020204030204" pitchFamily="34" charset="0"/>
                <a:cs typeface="Calibri" panose="020F0502020204030204" pitchFamily="34" charset="0"/>
              </a:rPr>
              <a:t>these centrally developed resources as a first consideration when planning their EOI responses.</a:t>
            </a:r>
          </a:p>
        </p:txBody>
      </p:sp>
    </p:spTree>
    <p:extLst>
      <p:ext uri="{BB962C8B-B14F-4D97-AF65-F5344CB8AC3E}">
        <p14:creationId xmlns:p14="http://schemas.microsoft.com/office/powerpoint/2010/main" val="213169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00E9-3968-F248-92C8-D8881FF71133}"/>
              </a:ext>
            </a:extLst>
          </p:cNvPr>
          <p:cNvSpPr>
            <a:spLocks noGrp="1"/>
          </p:cNvSpPr>
          <p:nvPr>
            <p:ph type="title"/>
          </p:nvPr>
        </p:nvSpPr>
        <p:spPr>
          <a:xfrm>
            <a:off x="525600" y="2484000"/>
            <a:ext cx="5051025" cy="1325563"/>
          </a:xfrm>
        </p:spPr>
        <p:txBody>
          <a:bodyPr/>
          <a:lstStyle/>
          <a:p>
            <a:r>
              <a:rPr lang="en-AU" dirty="0"/>
              <a:t>ACFE TRAINING DELIVERY ROLES AND PRIORITIES</a:t>
            </a:r>
          </a:p>
        </p:txBody>
      </p:sp>
    </p:spTree>
    <p:extLst>
      <p:ext uri="{BB962C8B-B14F-4D97-AF65-F5344CB8AC3E}">
        <p14:creationId xmlns:p14="http://schemas.microsoft.com/office/powerpoint/2010/main" val="188686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5C90EA5-8222-D14B-8979-3D425A2EA402}"/>
              </a:ext>
            </a:extLst>
          </p:cNvPr>
          <p:cNvSpPr>
            <a:spLocks noGrp="1"/>
          </p:cNvSpPr>
          <p:nvPr>
            <p:ph type="title"/>
          </p:nvPr>
        </p:nvSpPr>
        <p:spPr>
          <a:xfrm>
            <a:off x="864000" y="824926"/>
            <a:ext cx="10426300" cy="674266"/>
          </a:xfrm>
        </p:spPr>
        <p:txBody>
          <a:bodyPr/>
          <a:lstStyle/>
          <a:p>
            <a:r>
              <a:rPr lang="en-US" dirty="0"/>
              <a:t>ACFE BOARD AND REGIONAL COUNCIL ROLES</a:t>
            </a:r>
          </a:p>
        </p:txBody>
      </p:sp>
      <p:sp>
        <p:nvSpPr>
          <p:cNvPr id="4" name="Rectangle 4">
            <a:extLst>
              <a:ext uri="{FF2B5EF4-FFF2-40B4-BE49-F238E27FC236}">
                <a16:creationId xmlns:a16="http://schemas.microsoft.com/office/drawing/2014/main" id="{CA261DB0-0E63-450D-A4CB-4EAB4B5E3EE2}"/>
              </a:ext>
            </a:extLst>
          </p:cNvPr>
          <p:cNvSpPr>
            <a:spLocks noChangeArrowheads="1"/>
          </p:cNvSpPr>
          <p:nvPr/>
        </p:nvSpPr>
        <p:spPr bwMode="gray">
          <a:xfrm>
            <a:off x="875026" y="1625600"/>
            <a:ext cx="5040000" cy="530225"/>
          </a:xfrm>
          <a:prstGeom prst="rect">
            <a:avLst/>
          </a:prstGeom>
          <a:solidFill>
            <a:schemeClr val="accent1"/>
          </a:solidFill>
          <a:ln w="9525">
            <a:noFill/>
            <a:miter lim="800000"/>
            <a:headEnd type="none" w="lg" len="lg"/>
            <a:tailEnd type="none" w="lg" len="lg"/>
          </a:ln>
        </p:spPr>
        <p:txBody>
          <a:bodyPr lIns="180000" tIns="180000" rIns="180000" bIns="144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ACFE BOARD</a:t>
            </a:r>
          </a:p>
        </p:txBody>
      </p:sp>
      <p:sp>
        <p:nvSpPr>
          <p:cNvPr id="5" name="Rectangle 5">
            <a:extLst>
              <a:ext uri="{FF2B5EF4-FFF2-40B4-BE49-F238E27FC236}">
                <a16:creationId xmlns:a16="http://schemas.microsoft.com/office/drawing/2014/main" id="{C8F9BB34-0098-4E91-8B86-7EA102CD2848}"/>
              </a:ext>
            </a:extLst>
          </p:cNvPr>
          <p:cNvSpPr>
            <a:spLocks noChangeArrowheads="1"/>
          </p:cNvSpPr>
          <p:nvPr/>
        </p:nvSpPr>
        <p:spPr bwMode="gray">
          <a:xfrm>
            <a:off x="875025" y="2155824"/>
            <a:ext cx="5040000" cy="4011059"/>
          </a:xfrm>
          <a:prstGeom prst="rect">
            <a:avLst/>
          </a:prstGeom>
          <a:solidFill>
            <a:schemeClr val="bg1">
              <a:lumMod val="95000"/>
            </a:schemeClr>
          </a:solidFill>
          <a:ln w="9525">
            <a:noFill/>
            <a:miter lim="800000"/>
            <a:headEnd type="none" w="lg" len="lg"/>
            <a:tailEnd type="none" w="lg" len="lg"/>
          </a:ln>
        </p:spPr>
        <p:txBody>
          <a:bodyPr lIns="180000" tIns="180000" rIns="180000" bIns="144000"/>
          <a:lstStyle/>
          <a:p>
            <a:pPr>
              <a:lnSpc>
                <a:spcPct val="110000"/>
              </a:lnSpc>
              <a:spcBef>
                <a:spcPts val="600"/>
              </a:spcBef>
              <a:spcAft>
                <a:spcPts val="600"/>
              </a:spcAft>
            </a:pPr>
            <a:r>
              <a:rPr lang="en-US" sz="1600" dirty="0">
                <a:cs typeface="Calibri" panose="020F0502020204030204" pitchFamily="34" charset="0"/>
              </a:rPr>
              <a:t>The role of the ACFE Board is to plan and promote adult learning, allocate resources, develop policies, and advise the Minister for Training and Skills and Higher Education on matters related to adult education in Victoria.</a:t>
            </a:r>
            <a:endParaRPr lang="en-AU" sz="1600" dirty="0">
              <a:cs typeface="Calibri" panose="020F0502020204030204" pitchFamily="34" charset="0"/>
            </a:endParaRPr>
          </a:p>
          <a:p>
            <a:pPr>
              <a:lnSpc>
                <a:spcPct val="110000"/>
              </a:lnSpc>
              <a:spcBef>
                <a:spcPts val="600"/>
              </a:spcBef>
              <a:spcAft>
                <a:spcPts val="600"/>
              </a:spcAft>
            </a:pPr>
            <a:r>
              <a:rPr lang="en-US" sz="1600" dirty="0">
                <a:cs typeface="Calibri" panose="020F0502020204030204" pitchFamily="34" charset="0"/>
              </a:rPr>
              <a:t>Through the Board, the Victorian Government provides funding to Learn Local providers, AMES Australia and the CAE, to deliver education and training programs to a broad range of Victorians over compulsory school-leaving age, with a special focus on people who have had limited prior access to education.</a:t>
            </a:r>
          </a:p>
          <a:p>
            <a:pPr marL="114300" marR="0" lvl="1" algn="l" defTabSz="914400" rtl="0" eaLnBrk="1" fontAlgn="auto" latinLnBrk="0" hangingPunct="1">
              <a:lnSpc>
                <a:spcPct val="100000"/>
              </a:lnSpc>
              <a:spcBef>
                <a:spcPts val="0"/>
              </a:spcBef>
              <a:spcAft>
                <a:spcPts val="0"/>
              </a:spcAft>
              <a:buClrTx/>
              <a:buSzTx/>
              <a:tabLst/>
              <a:defRPr/>
            </a:pP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6">
            <a:extLst>
              <a:ext uri="{FF2B5EF4-FFF2-40B4-BE49-F238E27FC236}">
                <a16:creationId xmlns:a16="http://schemas.microsoft.com/office/drawing/2014/main" id="{0F42E69F-80EC-4262-8A3D-3424875ACF25}"/>
              </a:ext>
            </a:extLst>
          </p:cNvPr>
          <p:cNvSpPr>
            <a:spLocks noChangeArrowheads="1"/>
          </p:cNvSpPr>
          <p:nvPr/>
        </p:nvSpPr>
        <p:spPr bwMode="gray">
          <a:xfrm>
            <a:off x="6276974" y="1625599"/>
            <a:ext cx="5040000" cy="530225"/>
          </a:xfrm>
          <a:prstGeom prst="rect">
            <a:avLst/>
          </a:prstGeom>
          <a:solidFill>
            <a:schemeClr val="accent3"/>
          </a:solidFill>
          <a:ln w="9525">
            <a:noFill/>
            <a:miter lim="800000"/>
            <a:headEnd type="none" w="lg" len="lg"/>
            <a:tailEnd type="none" w="lg" len="lg"/>
          </a:ln>
        </p:spPr>
        <p:txBody>
          <a:bodyPr lIns="180000" tIns="180000" rIns="180000" bIns="144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REGIONAL COUNCIL</a:t>
            </a:r>
          </a:p>
        </p:txBody>
      </p:sp>
      <p:sp>
        <p:nvSpPr>
          <p:cNvPr id="7" name="Rectangle 7">
            <a:extLst>
              <a:ext uri="{FF2B5EF4-FFF2-40B4-BE49-F238E27FC236}">
                <a16:creationId xmlns:a16="http://schemas.microsoft.com/office/drawing/2014/main" id="{6C06690A-2513-42EB-8EBB-692BF83B8563}"/>
              </a:ext>
            </a:extLst>
          </p:cNvPr>
          <p:cNvSpPr>
            <a:spLocks noChangeArrowheads="1"/>
          </p:cNvSpPr>
          <p:nvPr/>
        </p:nvSpPr>
        <p:spPr bwMode="gray">
          <a:xfrm>
            <a:off x="6276974" y="2155825"/>
            <a:ext cx="5040000" cy="1927077"/>
          </a:xfrm>
          <a:prstGeom prst="rect">
            <a:avLst/>
          </a:prstGeom>
          <a:solidFill>
            <a:schemeClr val="bg1">
              <a:lumMod val="95000"/>
            </a:schemeClr>
          </a:solidFill>
          <a:ln w="9525">
            <a:noFill/>
            <a:miter lim="800000"/>
            <a:headEnd type="none" w="lg" len="lg"/>
            <a:tailEnd type="none" w="lg" len="lg"/>
          </a:ln>
        </p:spPr>
        <p:txBody>
          <a:bodyPr lIns="180000" tIns="180000" rIns="180000" bIns="144000"/>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GB" sz="1600" dirty="0">
                <a:cs typeface="Calibri" panose="020F0502020204030204" pitchFamily="34" charset="0"/>
              </a:rPr>
              <a:t>Using their different expertise and local knowledge about adult education, Regional Councils advise the ACFE Board on the needs of adult education across their region and contribute to statewide planning and policy development. </a:t>
            </a:r>
            <a:endParaRPr lang="en-US" sz="1600" dirty="0">
              <a:cs typeface="Calibri" panose="020F0502020204030204" pitchFamily="34" charset="0"/>
            </a:endParaRPr>
          </a:p>
          <a:p>
            <a:pPr marL="288925" marR="0" lvl="1" indent="-174625"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Slide Number Placeholder 7">
            <a:extLst>
              <a:ext uri="{FF2B5EF4-FFF2-40B4-BE49-F238E27FC236}">
                <a16:creationId xmlns:a16="http://schemas.microsoft.com/office/drawing/2014/main" id="{30A6014D-C6FD-D44A-9428-3EA28298D6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38EA1-A2B3-734E-8FE4-2A14DB32A8FE}"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2" name="Picture 1" descr="A close up of a logo&#10;&#10;Description automatically generated">
            <a:extLst>
              <a:ext uri="{FF2B5EF4-FFF2-40B4-BE49-F238E27FC236}">
                <a16:creationId xmlns:a16="http://schemas.microsoft.com/office/drawing/2014/main" id="{F9151BB2-CAE1-C275-B9BA-531288B1E603}"/>
              </a:ext>
            </a:extLst>
          </p:cNvPr>
          <p:cNvPicPr>
            <a:picLocks noChangeAspect="1"/>
          </p:cNvPicPr>
          <p:nvPr/>
        </p:nvPicPr>
        <p:blipFill>
          <a:blip r:embed="rId3"/>
          <a:stretch>
            <a:fillRect/>
          </a:stretch>
        </p:blipFill>
        <p:spPr>
          <a:xfrm>
            <a:off x="7752312" y="4295287"/>
            <a:ext cx="1835909" cy="1835909"/>
          </a:xfrm>
          <a:prstGeom prst="rect">
            <a:avLst/>
          </a:prstGeom>
        </p:spPr>
      </p:pic>
    </p:spTree>
    <p:extLst>
      <p:ext uri="{BB962C8B-B14F-4D97-AF65-F5344CB8AC3E}">
        <p14:creationId xmlns:p14="http://schemas.microsoft.com/office/powerpoint/2010/main" val="325055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JSIR 2023">
  <a:themeElements>
    <a:clrScheme name="DJSIR">
      <a:dk1>
        <a:srgbClr val="000000"/>
      </a:dk1>
      <a:lt1>
        <a:srgbClr val="FFFFFF"/>
      </a:lt1>
      <a:dk2>
        <a:srgbClr val="53565A"/>
      </a:dk2>
      <a:lt2>
        <a:srgbClr val="D9D9D6"/>
      </a:lt2>
      <a:accent1>
        <a:srgbClr val="004C97"/>
      </a:accent1>
      <a:accent2>
        <a:srgbClr val="009CA6"/>
      </a:accent2>
      <a:accent3>
        <a:srgbClr val="78BE20"/>
      </a:accent3>
      <a:accent4>
        <a:srgbClr val="CEDC00"/>
      </a:accent4>
      <a:accent5>
        <a:srgbClr val="003869"/>
      </a:accent5>
      <a:accent6>
        <a:srgbClr val="61A300"/>
      </a:accent6>
      <a:hlink>
        <a:srgbClr val="004C97"/>
      </a:hlink>
      <a:folHlink>
        <a:srgbClr val="004C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DJSIR PowerPoint_Widescreen_V2" id="{015E710C-F4D4-C94A-AEC8-5D26E5399C2F}" vid="{4161E805-1978-F641-9C81-323D699DB3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GA xmlns="483f79c1-66ca-45ce-88f9-109c9a998fd0" xsi:nil="true"/>
    <Project_Name xmlns="483f79c1-66ca-45ce-88f9-109c9a998fd0">General</Project_Name>
    <ACFE_Region xmlns="483f79c1-66ca-45ce-88f9-109c9a998fd0">
      <Value>Central</Value>
    </ACFE_Region>
    <TaxCatchAll xmlns="8340ccf1-19cc-436c-918b-8d6c0cc500c3"/>
    <Document_Type_TAG xmlns="483f79c1-66ca-45ce-88f9-109c9a998fd0">Guideline</Document_Type_TAG>
    <Provider_Name xmlns="483f79c1-66ca-45ce-88f9-109c9a998fd0">None</Provider_Name>
    <Program_Name xmlns="483f79c1-66ca-45ce-88f9-109c9a998fd0">2024 ACFE Training Delivery Procurement</Program_Name>
    <Year xmlns="483f79c1-66ca-45ce-88f9-109c9a998fd0">2024</Year>
    <DET_Region xmlns="483f79c1-66ca-45ce-88f9-109c9a998fd0">
      <Value>Central DET</Value>
    </DET_Region>
    <Sector xmlns="483f79c1-66ca-45ce-88f9-109c9a998fd0">Learn Local Sector</Sector>
    <Unit xmlns="483f79c1-66ca-45ce-88f9-109c9a998fd0">Regional Engagement and Support Unit (Central)</Unit>
    <PublishingContactName xmlns="http://schemas.microsoft.com/sharepoint/v3" xsi:nil="true"/>
    <DET_EDRMS_Description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
    <Synchronization>Asynchronous</Synchronization>
    <Type>10003</Type>
    <SequenceNumber>10000</SequenceNumber>
    <Url/>
    <Assembly>RecordPoint.Active.UI, Version=1.0.0.0, Culture=neutral, PublicKeyToken=d49476ae5b650bf3</Assembly>
    <Class>RecordPoint.Active.UI.Events.WorkflowItemEventReceiver</Class>
    <Data/>
    <Filter/>
  </Receiver>
  <Receiver>
    <Name/>
    <Synchronization>Synchronous</Synchronization>
    <Type>3</Type>
    <SequenceNumber>10000</SequenceNumber>
    <Url/>
    <Assembly>RecordPoint.Active.UI, Version=1.0.0.0, Culture=neutral, PublicKeyToken=d49476ae5b650bf3</Assembly>
    <Class>RecordPoint.Active.UI.Events.WorkflowItemEventReceiver</Class>
    <Data/>
    <Filter/>
  </Receiver>
  <Receiver>
    <Name/>
    <Synchronization>Asynchronous</Synchronization>
    <Type>10009</Type>
    <SequenceNumber>10000</SequenceNumber>
    <Url/>
    <Assembly>RecordPoint.Active.UI, Version=1.0.0.0, Culture=neutral, PublicKeyToken=d49476ae5b650bf3</Assembly>
    <Class>RecordPoint.Active.UI.Events.WorkflowItemEventReceiver</Class>
    <Data/>
    <Filter/>
  </Receiver>
  <Receiver>
    <Name/>
    <Synchronization>Synchronous</Synchronization>
    <Type>9</Type>
    <SequenceNumber>10000</SequenceNumber>
    <Url/>
    <Assembly>RecordPoint.Active.UI, Version=1.0.0.0, Culture=neutral, PublicKeyToken=d49476ae5b650bf3</Assembly>
    <Class>RecordPoint.Active.UI.Events.WorkflowItemEventReceiver</Class>
    <Data/>
    <Filter/>
  </Receiver>
  <Receiver>
    <Name/>
    <Synchronization>Asynchronous</Synchronization>
    <Type>10103</Type>
    <SequenceNumber>10000</SequenceNumber>
    <Url/>
    <Assembly>RecordPoint.Active.UI, Version=1.0.0.0, Culture=neutral, PublicKeyToken=d49476ae5b650bf3</Assembly>
    <Class>RecordPoint.Active.UI.Events.WorkflowListEventReceiver</Class>
    <Data/>
    <Filter/>
  </Receiver>
  <Receiver>
    <Name/>
    <Synchronization>Synchronous</Synchronization>
    <Type>102</Type>
    <SequenceNumber>10000</SequenceNumber>
    <Url/>
    <Assembly>RecordPoint.Active.UI, Version=1.0.0.0, Culture=neutral, PublicKeyToken=d49476ae5b650bf3</Assembly>
    <Class>RecordPoint.Active.UI.Events.WorkflowListEventReceiver</Class>
    <Data/>
    <Filter/>
  </Receiver>
  <Receiver>
    <Name/>
    <Synchronization>Asynchronous</Synchronization>
    <Type>10105</Type>
    <SequenceNumber>10000</SequenceNumber>
    <Url/>
    <Assembly>RecordPoint.Active.UI, Version=1.0.0.0, Culture=neutral, PublicKeyToken=d49476ae5b650bf3</Assembly>
    <Class>RecordPoint.Active.UI.Events.WorkflowListEventReceiver</Class>
    <Data/>
    <Filter/>
  </Receiver>
  <Receiver>
    <Name/>
    <Synchronization>Synchronous</Synchronization>
    <Type>105</Type>
    <SequenceNumber>10000</SequenceNumber>
    <Url/>
    <Assembly>RecordPoint.Active.UI, Version=1.0.0.0, Culture=neutral, PublicKeyToken=d49476ae5b650bf3</Assembly>
    <Class>RecordPoint.Active.UI.Events.WorkflowListEventReceiver</Class>
    <Data/>
    <Filter/>
  </Receiver>
  <Receiver>
    <Name/>
    <Synchronization>Asynchronous</Synchronization>
    <Type>10002</Type>
    <SequenceNumber>10000</SequenceNumber>
    <Url/>
    <Assembly>RecordPoint.Active.UI, Version=1.0.0.0, Culture=neutral, PublicKeyToken=d49476ae5b650bf3</Assembly>
    <Class>RecordPoint.Active.UI.Events.WorkflowItemEventReceiver</Class>
    <Data/>
    <Filter/>
  </Receiver>
  <Receiver>
    <Name/>
    <Synchronization>Synchronous</Synchronization>
    <Type>2</Type>
    <SequenceNumber>10000</SequenceNumber>
    <Url/>
    <Assembly>RecordPoint.Active.UI, Version=1.0.0.0, Culture=neutral, PublicKeyToken=d49476ae5b650bf3</Assembly>
    <Class>RecordPoint.Active.UI.Events.WorkflowItemEventReceiver</Class>
    <Data/>
    <Filter/>
  </Receiver>
</spe:Receivers>
</file>

<file path=customXml/item4.xml><?xml version="1.0" encoding="utf-8"?>
<ct:contentTypeSchema xmlns:ct="http://schemas.microsoft.com/office/2006/metadata/contentType" xmlns:ma="http://schemas.microsoft.com/office/2006/metadata/properties/metaAttributes" ct:_="" ma:_="" ma:contentTypeName="DET Document" ma:contentTypeID="0x0101008E762D40846F3A48AA3FDFE2352C3EB5004AB568912628C74288D8702887550F03" ma:contentTypeVersion="35" ma:contentTypeDescription="DET Document" ma:contentTypeScope="" ma:versionID="04c2030307e37728d5c9ee52dba29dc7">
  <xsd:schema xmlns:xsd="http://www.w3.org/2001/XMLSchema" xmlns:xs="http://www.w3.org/2001/XMLSchema" xmlns:p="http://schemas.microsoft.com/office/2006/metadata/properties" xmlns:ns1="http://schemas.microsoft.com/sharepoint/v3" xmlns:ns2="483f79c1-66ca-45ce-88f9-109c9a998fd0" xmlns:ns4="http://schemas.microsoft.com/Sharepoint/v3" xmlns:ns5="8340ccf1-19cc-436c-918b-8d6c0cc500c3" targetNamespace="http://schemas.microsoft.com/office/2006/metadata/properties" ma:root="true" ma:fieldsID="5ce26021b3c3a8b9f5413e61670e5bc0" ns1:_="" ns2:_="" ns4:_="" ns5:_="">
    <xsd:import namespace="http://schemas.microsoft.com/sharepoint/v3"/>
    <xsd:import namespace="483f79c1-66ca-45ce-88f9-109c9a998fd0"/>
    <xsd:import namespace="http://schemas.microsoft.com/Sharepoint/v3"/>
    <xsd:import namespace="8340ccf1-19cc-436c-918b-8d6c0cc500c3"/>
    <xsd:element name="properties">
      <xsd:complexType>
        <xsd:sequence>
          <xsd:element name="documentManagement">
            <xsd:complexType>
              <xsd:all>
                <xsd:element ref="ns2:Document_Type_TAG"/>
                <xsd:element ref="ns2:DET_Region" minOccurs="0"/>
                <xsd:element ref="ns2:ACFE_Region" minOccurs="0"/>
                <xsd:element ref="ns2:Unit" minOccurs="0"/>
                <xsd:element ref="ns2:Sector" minOccurs="0"/>
                <xsd:element ref="ns2:LGA" minOccurs="0"/>
                <xsd:element ref="ns2:Program_Name" minOccurs="0"/>
                <xsd:element ref="ns2:Project_Name"/>
                <xsd:element ref="ns2:Year" minOccurs="0"/>
                <xsd:element ref="ns2:Provider_Name"/>
                <xsd:element ref="ns1:PublishingContactName" minOccurs="0"/>
                <xsd:element ref="ns4:DET_EDRMS_Description" minOccurs="0"/>
                <xsd:element ref="ns5:TaxCatchAll" minOccurs="0"/>
                <xsd:element ref="ns5: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11" nillable="true" ma:displayName="Contact Name" ma:description="Contact Name is a site column created by the Publishing feature. It is used on the Page Content Type as the name of the person or group who is the contact person for the page." ma:hidden="true" ma:internalName="PublishingContactNam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3f79c1-66ca-45ce-88f9-109c9a998fd0" elementFormDefault="qualified">
    <xsd:import namespace="http://schemas.microsoft.com/office/2006/documentManagement/types"/>
    <xsd:import namespace="http://schemas.microsoft.com/office/infopath/2007/PartnerControls"/>
    <xsd:element name="Document_Type_TAG" ma:index="1" ma:displayName="Document Type TAG" ma:format="Dropdown" ma:internalName="Document_Type_TAG" ma:readOnly="false">
      <xsd:simpleType>
        <xsd:restriction base="dms:Choice">
          <xsd:enumeration value="Advice"/>
          <xsd:enumeration value="Agenda"/>
          <xsd:enumeration value="Application"/>
          <xsd:enumeration value="Assessment"/>
          <xsd:enumeration value="Brief"/>
          <xsd:enumeration value="Budget"/>
          <xsd:enumeration value="Business Case"/>
          <xsd:enumeration value="Certificate"/>
          <xsd:enumeration value="Common Funding Agreement"/>
          <xsd:enumeration value="Chart"/>
          <xsd:enumeration value="Contract"/>
          <xsd:enumeration value="Correspondence"/>
          <xsd:enumeration value="CV/Resume"/>
          <xsd:enumeration value="Deed of Termination"/>
          <xsd:enumeration value="Deed of Variation"/>
          <xsd:enumeration value="Email"/>
          <xsd:enumeration value="File Note"/>
          <xsd:enumeration value="Form"/>
          <xsd:enumeration value="Guideline"/>
          <xsd:enumeration value="Invoice"/>
          <xsd:enumeration value="Instrument of Appointment"/>
          <xsd:enumeration value="Legal Advice"/>
          <xsd:enumeration value="Meeting Paper/Brief"/>
          <xsd:enumeration value="Memo"/>
          <xsd:enumeration value="Minutes"/>
          <xsd:enumeration value="Monitoring"/>
          <xsd:enumeration value="Plan"/>
          <xsd:enumeration value="Project Plan/Charter"/>
          <xsd:enumeration value="Proposal"/>
          <xsd:enumeration value="Report"/>
          <xsd:enumeration value="Research Paper"/>
          <xsd:enumeration value="Specification"/>
          <xsd:enumeration value="Survey/Questionnaire"/>
          <xsd:enumeration value="Template"/>
          <xsd:enumeration value="Procurement"/>
        </xsd:restriction>
      </xsd:simpleType>
    </xsd:element>
    <xsd:element name="DET_Region" ma:index="2" nillable="true" ma:displayName="DET Region" ma:internalName="DET_Region">
      <xsd:complexType>
        <xsd:complexContent>
          <xsd:extension base="dms:MultiChoice">
            <xsd:sequence>
              <xsd:element name="Value" maxOccurs="unbounded" minOccurs="0" nillable="true">
                <xsd:simpleType>
                  <xsd:restriction base="dms:Choice">
                    <xsd:enumeration value="Central DET"/>
                    <xsd:enumeration value="North Eastern Victoria"/>
                    <xsd:enumeration value="North Western Victoria"/>
                    <xsd:enumeration value="South Eastern Victoria"/>
                    <xsd:enumeration value="South Western Victoria"/>
                  </xsd:restriction>
                </xsd:simpleType>
              </xsd:element>
            </xsd:sequence>
          </xsd:extension>
        </xsd:complexContent>
      </xsd:complexType>
    </xsd:element>
    <xsd:element name="ACFE_Region" ma:index="3" nillable="true" ma:displayName="ACFE Region" ma:internalName="ACFE_Region">
      <xsd:complexType>
        <xsd:complexContent>
          <xsd:extension base="dms:MultiChoice">
            <xsd:sequence>
              <xsd:element name="Value" maxOccurs="unbounded" minOccurs="0" nillable="true">
                <xsd:simpleType>
                  <xsd:restriction base="dms:Choice">
                    <xsd:enumeration value="Barwon-South Western"/>
                    <xsd:enumeration value="Eastern Metropolitan"/>
                    <xsd:enumeration value="Gippsland"/>
                    <xsd:enumeration value="Grampians"/>
                    <xsd:enumeration value="Hume"/>
                    <xsd:enumeration value="Loddon Mallee"/>
                    <xsd:enumeration value="North West Metropolitan"/>
                    <xsd:enumeration value="Southern Metropolitan"/>
                    <xsd:enumeration value="Central"/>
                  </xsd:restriction>
                </xsd:simpleType>
              </xsd:element>
            </xsd:sequence>
          </xsd:extension>
        </xsd:complexContent>
      </xsd:complexType>
    </xsd:element>
    <xsd:element name="Unit" ma:index="4" nillable="true" ma:displayName="Unit" ma:format="Dropdown" ma:internalName="Unit">
      <xsd:simpleType>
        <xsd:restriction base="dms:Choice">
          <xsd:enumeration value="ACFE Projects and Research Unit"/>
          <xsd:enumeration value="ACFE Planning and Secretariat Unit"/>
          <xsd:enumeration value="LNE Strategy Unit"/>
          <xsd:enumeration value="Program Management Unit"/>
          <xsd:enumeration value="Regional Advisory Unit (Central)"/>
          <xsd:enumeration value="Regional Engagement and Support Unit (Central)"/>
          <xsd:enumeration value="North Western Victoria Unit"/>
          <xsd:enumeration value="North Eastern Victoria Unit"/>
          <xsd:enumeration value="South Eastern Victoria Unit"/>
          <xsd:enumeration value="South Western Victoria Unit"/>
        </xsd:restriction>
      </xsd:simpleType>
    </xsd:element>
    <xsd:element name="Sector" ma:index="5" nillable="true" ma:displayName="Sector" ma:format="Dropdown" ma:internalName="Sector">
      <xsd:simpleType>
        <xsd:restriction base="dms:Choice">
          <xsd:enumeration value="VET Sector"/>
          <xsd:enumeration value="Learn Local Sector"/>
          <xsd:enumeration value="University Sector"/>
          <xsd:enumeration value="TAFE Sector"/>
        </xsd:restriction>
      </xsd:simpleType>
    </xsd:element>
    <xsd:element name="LGA" ma:index="6" nillable="true" ma:displayName="LGA" ma:format="Dropdown" ma:internalName="LGA">
      <xsd:simpleType>
        <xsd:restriction base="dms:Choice">
          <xsd:enumeration value="Alpine"/>
          <xsd:enumeration value="Ararat"/>
          <xsd:enumeration value="Ballarat"/>
          <xsd:enumeration value="Banyule"/>
          <xsd:enumeration value="Bass Coast"/>
          <xsd:enumeration value="Baw Baw"/>
          <xsd:enumeration value="Bayside"/>
          <xsd:enumeration value="Benalla"/>
          <xsd:enumeration value="Boroondara"/>
          <xsd:enumeration value="Brimbank"/>
          <xsd:enumeration value="Buloke"/>
          <xsd:enumeration value="Campaspe"/>
          <xsd:enumeration value="Cardinia"/>
          <xsd:enumeration value="Casey"/>
          <xsd:enumeration value="Central Goldfields"/>
          <xsd:enumeration value="Colac-Otway"/>
          <xsd:enumeration value="Corangamite"/>
          <xsd:enumeration value="Darebin"/>
          <xsd:enumeration value="East Gippsland"/>
          <xsd:enumeration value="Frankston"/>
          <xsd:enumeration value="Gannawarra"/>
          <xsd:enumeration value="Glen Eira"/>
          <xsd:enumeration value="Glenelg"/>
          <xsd:enumeration value="Golden Plains"/>
          <xsd:enumeration value="Greater Bendigo"/>
          <xsd:enumeration value="Greater Dandenong"/>
          <xsd:enumeration value="Greater Geelong"/>
          <xsd:enumeration value="Greater Shepparton"/>
          <xsd:enumeration value="Hepburn"/>
          <xsd:enumeration value="Hindmarsh"/>
          <xsd:enumeration value="Hobsons Bay"/>
          <xsd:enumeration value="Horsham"/>
          <xsd:enumeration value="Hume"/>
          <xsd:enumeration value="Indigo"/>
          <xsd:enumeration value="Kingston"/>
          <xsd:enumeration value="Knox"/>
          <xsd:enumeration value="Latrobe"/>
          <xsd:enumeration value="Loddon"/>
          <xsd:enumeration value="Macedon Ranges"/>
          <xsd:enumeration value="Manningham"/>
          <xsd:enumeration value="Mansfield"/>
          <xsd:enumeration value="Maribyrnong"/>
          <xsd:enumeration value="Maroondah"/>
          <xsd:enumeration value="Melbourne"/>
          <xsd:enumeration value="Melton"/>
          <xsd:enumeration value="Mildura"/>
          <xsd:enumeration value="Mitchell"/>
          <xsd:enumeration value="Moira"/>
          <xsd:enumeration value="Monash"/>
          <xsd:enumeration value="Moonee Valley"/>
          <xsd:enumeration value="Moorabool"/>
          <xsd:enumeration value="Moreland"/>
          <xsd:enumeration value="Mornington Peninsula"/>
          <xsd:enumeration value="Mount Alexander"/>
          <xsd:enumeration value="Moyne"/>
          <xsd:enumeration value="Murrindindi"/>
          <xsd:enumeration value="Nillumbik"/>
          <xsd:enumeration value="Northern Grampians"/>
          <xsd:enumeration value="Port Phillip"/>
          <xsd:enumeration value="Pyrenees"/>
          <xsd:enumeration value="Queenscliffe"/>
          <xsd:enumeration value="South Gippsland"/>
          <xsd:enumeration value="Southern Grampians"/>
          <xsd:enumeration value="Stonnington"/>
          <xsd:enumeration value="Strathbogie"/>
          <xsd:enumeration value="Surf Coast"/>
          <xsd:enumeration value="Swan Hill"/>
          <xsd:enumeration value="Towong"/>
          <xsd:enumeration value="Wangaratta"/>
          <xsd:enumeration value="Warrnambool"/>
          <xsd:enumeration value="Wellington"/>
          <xsd:enumeration value="West Wimmera"/>
          <xsd:enumeration value="Whitehorse"/>
          <xsd:enumeration value="Whittlesea"/>
          <xsd:enumeration value="Wodonga"/>
          <xsd:enumeration value="Wyndham"/>
          <xsd:enumeration value="Yarra"/>
          <xsd:enumeration value="Yarra Ranges"/>
          <xsd:enumeration value="Yarriambiack"/>
        </xsd:restriction>
      </xsd:simpleType>
    </xsd:element>
    <xsd:element name="Program_Name" ma:index="7" nillable="true" ma:displayName="Program Name" ma:format="Dropdown" ma:internalName="Program_Name">
      <xsd:simpleType>
        <xsd:restriction base="dms:Choice">
          <xsd:enumeration value="2016 Pre-accredited Delivery Plan"/>
          <xsd:enumeration value="2017 Pre-accredited Delivery Plan"/>
          <xsd:enumeration value="2018 Pre-accredited Delivery Plan"/>
          <xsd:enumeration value="2019 Pre-accredited Procurement"/>
          <xsd:enumeration value="2022 ACFE Training Delivery Procurement"/>
          <xsd:enumeration value="2023 ACFE Training Delivery Procurement"/>
          <xsd:enumeration value="2024 ACFE Training Delivery Procurement"/>
          <xsd:enumeration value="2020 Family Learning Partnerships"/>
          <xsd:enumeration value="2023 Family Learning Partnerships"/>
          <xsd:enumeration value="2020 Pre-accredited Procurement"/>
          <xsd:enumeration value="A Frame"/>
          <xsd:enumeration value="ACFE Strategy 2025 Fund"/>
          <xsd:enumeration value="ACFE-TAFE Partnership"/>
          <xsd:enumeration value="ACFE-TAFE Relationships"/>
          <xsd:enumeration value="Additional 1,000 ACFE Budget Places"/>
          <xsd:enumeration value="Additional Digital and Employability Places"/>
          <xsd:enumeration value="Asylum Seekers"/>
          <xsd:enumeration value="AUSLAN"/>
          <xsd:enumeration value="Business Cases"/>
          <xsd:enumeration value="CAE Course Guide"/>
          <xsd:enumeration value="CAIF"/>
          <xsd:enumeration value="CAIF 10"/>
          <xsd:enumeration value="CAIF 11"/>
          <xsd:enumeration value="CAIF 12"/>
          <xsd:enumeration value="CAIF 9"/>
          <xsd:enumeration value="CAIF Evaluation"/>
          <xsd:enumeration value="CAIF Outcomes Analysis Project"/>
          <xsd:enumeration value="Deaf and Hard of Hearing"/>
          <xsd:enumeration value="Digital Literacy for Older Victorians"/>
          <xsd:enumeration value="Digital Skills"/>
          <xsd:enumeration value="Family Learning Partnerships"/>
          <xsd:enumeration value="Family Learning Support"/>
          <xsd:enumeration value="Future Digital Literacy Needs"/>
          <xsd:enumeration value="Future Opportunities for Adult Learners"/>
          <xsd:enumeration value="FVPrevention LL-Pathways"/>
          <xsd:enumeration value="General"/>
          <xsd:enumeration value="Growing Pre-accredited Research Trials"/>
          <xsd:enumeration value="Guidelines"/>
          <xsd:enumeration value="Intel Learn Easy Steps"/>
          <xsd:enumeration value="Intensive Bail and Youth Control Orders"/>
          <xsd:enumeration value="International Specialised Skills Institute (ISSI)"/>
          <xsd:enumeration value="JVEN"/>
          <xsd:enumeration value="Lead LNE in Victoria"/>
          <xsd:enumeration value="LeAF - Flexible Family Support (FFS)"/>
          <xsd:enumeration value="Learner Engagement A-Frame Program Pilot (LEAP)"/>
          <xsd:enumeration value="LL Quality Partnerships"/>
          <xsd:enumeration value="LLN Initiative"/>
          <xsd:enumeration value="LLNE"/>
          <xsd:enumeration value="Local Learning and Employment Network"/>
          <xsd:enumeration value="Ministerial Taskforce on Youth Offending"/>
          <xsd:enumeration value="Organisational Responsiveness Grant"/>
          <xsd:enumeration value="Partnership for Access"/>
          <xsd:enumeration value="Pre-accredited allocations"/>
          <xsd:enumeration value="Pre-Accredited Training"/>
          <xsd:enumeration value="REALS Grant Program (Reconnect)"/>
          <xsd:enumeration value="Reconnect Evaluation"/>
          <xsd:enumeration value="Reconnect State-wide Forum"/>
          <xsd:enumeration value="Regional Partnerships Facilitation Fund"/>
          <xsd:enumeration value="Regional Partnerships Facilitation Fund Evaluation"/>
          <xsd:enumeration value="Review Pre-accredited Programs"/>
          <xsd:enumeration value="Skills and Job Centres"/>
          <xsd:enumeration value="Skills First Reconnect"/>
          <xsd:enumeration value="Small Business Mentoring Scheme"/>
          <xsd:enumeration value="Training Participation Support Grant"/>
          <xsd:enumeration value="U3A Network"/>
          <xsd:enumeration value="Unspecified"/>
          <xsd:enumeration value="VAEAI"/>
          <xsd:enumeration value="VALBEC"/>
          <xsd:enumeration value="VET Development Centre"/>
          <xsd:enumeration value="VET Literacy and Numeracy Reform"/>
          <xsd:enumeration value="WLC"/>
          <xsd:enumeration value="Young People Transitioning from Care Initiative"/>
          <xsd:enumeration value="Youth Access Initiative"/>
          <xsd:enumeration value="Youth Foyers"/>
          <xsd:enumeration value="Youth Taskforce"/>
        </xsd:restriction>
      </xsd:simpleType>
    </xsd:element>
    <xsd:element name="Project_Name" ma:index="8" ma:displayName="Project Name" ma:format="Dropdown" ma:internalName="Project_Name">
      <xsd:simpleType>
        <xsd:restriction base="dms:Choice">
          <xsd:enumeration value="A Frame Exchange"/>
          <xsd:enumeration value="ACE Summit"/>
          <xsd:enumeration value="ACFE Board Hume Project"/>
          <xsd:enumeration value="ACFE Communications Strategy"/>
          <xsd:enumeration value="ACFE Regional Council Resources Hub"/>
          <xsd:enumeration value="ACFE Strategy 2025 Fund"/>
          <xsd:enumeration value="ACFEB Web"/>
          <xsd:enumeration value="ACFE-TAFE Partnership"/>
          <xsd:enumeration value="ACFE-TAFE Relationships"/>
          <xsd:enumeration value="Asylum Seekers"/>
          <xsd:enumeration value="AUSLAN"/>
          <xsd:enumeration value="Brand and Value Proposition"/>
          <xsd:enumeration value="Brimbank Learning Futures"/>
          <xsd:enumeration value="Business Cases"/>
          <xsd:enumeration value="CAE Course Guide"/>
          <xsd:enumeration value="CAIF Evaluation"/>
          <xsd:enumeration value="CAIF Outcomes Analysis Project"/>
          <xsd:enumeration value="Cert GE"/>
          <xsd:enumeration value="Cert I Developing Independence"/>
          <xsd:enumeration value="Community Solutions"/>
          <xsd:enumeration value="Community Solutions - Casey"/>
          <xsd:enumeration value="Community Solutions - Sunshine"/>
          <xsd:enumeration value="Compliance Project"/>
          <xsd:enumeration value="Core Skills Campaign"/>
          <xsd:enumeration value="Cross Sector Activities"/>
          <xsd:enumeration value="Deaf and Hard of Hearing"/>
          <xsd:enumeration value="Digital Literacy for Older Victorians"/>
          <xsd:enumeration value="Future Digital Literacy Needs"/>
          <xsd:enumeration value="Future Opportunities for Adult Learners"/>
          <xsd:enumeration value="FVPrevention LL-Pathways"/>
          <xsd:enumeration value="General"/>
          <xsd:enumeration value="Growing Pre-accredited Research Trials"/>
          <xsd:enumeration value="Guidelines"/>
          <xsd:enumeration value="IME Audit Pilot Project"/>
          <xsd:enumeration value="Indigenous Reporting"/>
          <xsd:enumeration value="Intel Learn Easy Steps"/>
          <xsd:enumeration value="Intensive Bail and Youth Control Orders"/>
          <xsd:enumeration value="International Specialised Skills Institute (ISSI)"/>
          <xsd:enumeration value="JVEN"/>
          <xsd:enumeration value="Lead LNE in Victoria"/>
          <xsd:enumeration value="LeAF"/>
          <xsd:enumeration value="LeAF - Flexible Family Support (FFS)"/>
          <xsd:enumeration value="Learn Local"/>
          <xsd:enumeration value="Learn Local Brand Management Strategy"/>
          <xsd:enumeration value="Learn Local Brand Promotion Strategy Group"/>
          <xsd:enumeration value="Learn Local Conference"/>
          <xsd:enumeration value="Learn Local Digital Strategy"/>
          <xsd:enumeration value="Learn Local Focusing on the Future"/>
          <xsd:enumeration value="Learn Local Partnership Support Package"/>
          <xsd:enumeration value="Learn Local PD"/>
          <xsd:enumeration value="Learner Engagement A-Frame Program Pilot (LEAP)"/>
          <xsd:enumeration value="LL Quality Partnerships"/>
          <xsd:enumeration value="LLN Initiative"/>
          <xsd:enumeration value="LLNE"/>
          <xsd:enumeration value="Local Learning and Employment Network"/>
          <xsd:enumeration value="Microsoft Licensing Agreement"/>
          <xsd:enumeration value="Ministerial Taskforce on Youth Offending"/>
          <xsd:enumeration value="Organisational Responsiveness Grant"/>
          <xsd:enumeration value="Partnership for Access"/>
          <xsd:enumeration value="PQF Redesign"/>
          <xsd:enumeration value="Pre-accredited Dashboard"/>
          <xsd:enumeration value="Pre-Accredited Learner Outcome Analysis"/>
          <xsd:enumeration value="Pre-accredited Quality Framework"/>
          <xsd:enumeration value="Pre-accredited Training Research Project"/>
          <xsd:enumeration value="Pre-accredited Training Work Experience"/>
          <xsd:enumeration value="SARA Project"/>
          <xsd:enumeration value="Raising Expectations"/>
          <xsd:enumeration value="RAS"/>
          <xsd:enumeration value="REALS Grant Program (Reconnect)"/>
          <xsd:enumeration value="Reconnect Evaluation"/>
          <xsd:enumeration value="Reconnect State-wide Forum"/>
          <xsd:enumeration value="Regional Council Projects"/>
          <xsd:enumeration value="Regional Partnerships Facilitation Fund"/>
          <xsd:enumeration value="Regional Partnerships Facilitation Fund Evaluation"/>
          <xsd:enumeration value="Research Strategy"/>
          <xsd:enumeration value="Review Pre-accredited Programs"/>
          <xsd:enumeration value="SAMS"/>
          <xsd:enumeration value="Senior Victorians Project"/>
          <xsd:enumeration value="Shared Experience Seminar"/>
          <xsd:enumeration value="Shared Local Solutions"/>
          <xsd:enumeration value="Shared Local Solutions - Mildura"/>
          <xsd:enumeration value="Shared Local Solutions - Morwell"/>
          <xsd:enumeration value="SharePoint"/>
          <xsd:enumeration value="Skills and Job Centres"/>
          <xsd:enumeration value="Skills First Reconnect"/>
          <xsd:enumeration value="Small Business Mentoring Scheme"/>
          <xsd:enumeration value="Strategic Dialogues"/>
          <xsd:enumeration value="Stronger TAFE Fund Round 1 2017"/>
          <xsd:enumeration value="Student Management System (SMS) Project"/>
          <xsd:enumeration value="Student Satisfaction Survey"/>
          <xsd:enumeration value="U3A Network"/>
          <xsd:enumeration value="Unspecified"/>
          <xsd:enumeration value="VAEAI"/>
          <xsd:enumeration value="VALBEC"/>
          <xsd:enumeration value="VET Development Centre"/>
          <xsd:enumeration value="VET Literacy and Numeracy Reform"/>
          <xsd:enumeration value="Victorian Learn Local Awards"/>
          <xsd:enumeration value="WLC"/>
          <xsd:enumeration value="Wurreker Implementation Reporting"/>
          <xsd:enumeration value="Young People Transitioning from Care Initiative"/>
          <xsd:enumeration value="Youth Access Initiative"/>
          <xsd:enumeration value="Youth Foyers"/>
          <xsd:enumeration value="Youth Taskforce"/>
        </xsd:restriction>
      </xsd:simpleType>
    </xsd:element>
    <xsd:element name="Year" ma:index="9" nillable="true" ma:displayName="Year" ma:format="Dropdown" ma:internalName="Year">
      <xsd:simpleType>
        <xsd:restriction base="dms:Choice">
          <xsd:enumeration value="2017"/>
          <xsd:enumeration value="2018"/>
          <xsd:enumeration value="2019"/>
          <xsd:enumeration value="2020"/>
          <xsd:enumeration value="2021"/>
          <xsd:enumeration value="2022"/>
          <xsd:enumeration value="2023"/>
          <xsd:enumeration value="2024"/>
          <xsd:enumeration value="2025"/>
          <xsd:enumeration value="2026"/>
        </xsd:restriction>
      </xsd:simpleType>
    </xsd:element>
    <xsd:element name="Provider_Name" ma:index="10" ma:displayName="Provider Name" ma:format="Dropdown" ma:internalName="Provider_Name">
      <xsd:simpleType>
        <xsd:restriction base="dms:Choice">
          <xsd:enumeration value="None"/>
          <xsd:enumeration value="Multiple"/>
          <xsd:enumeration value="Access Australia Group Limited"/>
          <xsd:enumeration value="Alamein Neighbourhood &amp; Learning Centre Inc"/>
          <xsd:enumeration value="Albury Wodonga Community College Limited"/>
          <xsd:enumeration value="Albury-Wodonga Volunteer Resource Bureau Inc"/>
          <xsd:enumeration value="AMES Australia"/>
          <xsd:enumeration value="Anglesea Community House Inc"/>
          <xsd:enumeration value="Angliss Neighbourhood House Inc"/>
          <xsd:enumeration value="Ararat Neighbourhood House Inc"/>
          <xsd:enumeration value="Arrabri Community House Inc"/>
          <xsd:enumeration value="Art Resource Collective Inc"/>
          <xsd:enumeration value="Australian Croatian Community Services Inc"/>
          <xsd:enumeration value="Australian Multicultural Community Services Inc"/>
          <xsd:enumeration value="Australian Romanian Community Welfare, Health and Services Association of Victoria Inc"/>
          <xsd:enumeration value="Australian Vietnamese Women's Association Inc"/>
          <xsd:enumeration value="Avenue Neighbourhood House At Eley Inc."/>
          <xsd:enumeration value="Bacchus Marsh Community College Inc"/>
          <xsd:enumeration value="Balance Training Services Pty Ltd"/>
          <xsd:enumeration value="Ballan &amp; District Community House and Adult Education Centre Inc"/>
          <xsd:enumeration value="Ballarat Neighbourhood Centre Inc"/>
          <xsd:enumeration value="Banksia Gardens Association Incorporated"/>
          <xsd:enumeration value="Bass Coast Adult Education Centre Inc"/>
          <xsd:enumeration value="Beaufort Community House and Learning Centre Inc"/>
          <xsd:enumeration value="Belgium Avenue Neighbourhood House Inc"/>
          <xsd:enumeration value="Bellarine Living and Learning Centre Inc"/>
          <xsd:enumeration value="Bellarine Training and Community Hub Incorporated"/>
          <xsd:enumeration value="Belvedere Community Centre Inc"/>
          <xsd:enumeration value="Bendigo Neighbourhood Hub Inc."/>
          <xsd:enumeration value="Berry Street Victoria Incorporated"/>
          <xsd:enumeration value="Beulah Historical, Learning and Progress Association Inc"/>
          <xsd:enumeration value="Birallee Park Neighbourhood House Inc"/>
          <xsd:enumeration value="Bnym Aboriginal Corporation"/>
          <xsd:enumeration value="Boort Resource And Information Centre Inc"/>
          <xsd:enumeration value="BRACE Education Training &amp; Employment Limited"/>
          <xsd:enumeration value="Brotherhood of St Laurence"/>
          <xsd:enumeration value="Brunswick Neighbourhood House Co-Operative Limited"/>
          <xsd:enumeration value="Bubup Wilam For Early Learning Inc"/>
          <xsd:enumeration value="Buchan District Outreach Inc"/>
          <xsd:enumeration value="Carlton Neighbourhood Learning Centre Inc"/>
          <xsd:enumeration value="Carringbush Adult Education Inc"/>
          <xsd:enumeration value="Castlemaine Community House Inc"/>
          <xsd:enumeration value="Central Highlands Group Training Inc"/>
          <xsd:enumeration value="Central Ringwood Community Centre Inc"/>
          <xsd:enumeration value="Centre for Adult Education"/>
          <xsd:enumeration value="Centre for Participation Inc"/>
          <xsd:enumeration value="CERES Inc"/>
          <xsd:enumeration value="Cheltenham Community Centre Inc."/>
          <xsd:enumeration value="Child and Family Care Network Inc"/>
          <xsd:enumeration value="Christie Centre Inc"/>
          <xsd:enumeration value="Churchill Neighbourhood Centre Inc"/>
          <xsd:enumeration value="CIRE Services Incorporated"/>
          <xsd:enumeration value="Clota Cottage Neighbourhood House Inc"/>
          <xsd:enumeration value="Cloverdale Community Centre Inc"/>
          <xsd:enumeration value="Cobram Community House Inc"/>
          <xsd:enumeration value="Cohuna Neighbourhood House Incorporated"/>
          <xsd:enumeration value="Comm Unity Plus Services Ltd"/>
          <xsd:enumeration value="Community College Gippsland Limited"/>
          <xsd:enumeration value="Community Hub Inc"/>
          <xsd:enumeration value="Concern Australia Welfare Inc"/>
          <xsd:enumeration value="Continuing Education and Arts Centre of Alexandra Inc"/>
          <xsd:enumeration value="Coonara Community House Inc"/>
          <xsd:enumeration value="Corinella &amp; District Community Centre Inc"/>
          <xsd:enumeration value="Corryong Neighbourhood House Inc"/>
          <xsd:enumeration value="Craigieburn Education and Community Centre Inc"/>
          <xsd:enumeration value="Cranbourne Community House Inc"/>
          <xsd:enumeration value="Dallas Neighbourhood House Inc"/>
          <xsd:enumeration value="Dandenong Neighbourhood House Inc"/>
          <xsd:enumeration value="Daylesford Neighbourhood Centre Inc"/>
          <xsd:enumeration value="Diamond Valley Learning Centre Inc."/>
          <xsd:enumeration value="Dingley Village Neighbourhood Centre Inc"/>
          <xsd:enumeration value="Djerriwarrh Employment &amp; Education Services Inc"/>
          <xsd:enumeration value="Donald Learning Group Inc."/>
          <xsd:enumeration value="Doveton Neighbourhood Learning Centre Inc"/>
          <xsd:enumeration value="Duke Street Community House Association Inc"/>
          <xsd:enumeration value="East End Community House Inc."/>
          <xsd:enumeration value="Echuca Community Education Group Inc"/>
          <xsd:enumeration value="Echuca Neighbourhood House Inc."/>
          <xsd:enumeration value="Elwood-St Kilda Neighbourhood Learning Centre Inc"/>
          <xsd:enumeration value="Emerald Community House Inc"/>
          <xsd:enumeration value="Encompass Community Services Incorporated"/>
          <xsd:enumeration value="Endeavour Hills Neighbourhood Centre Inc"/>
          <xsd:enumeration value="Euroa Health Inc"/>
          <xsd:enumeration value="Farnham Street Neighbourhood Learning Centre Inc"/>
          <xsd:enumeration value="Fitzroy Learning Network Inc"/>
          <xsd:enumeration value="Footscray Community Arts Centre Limited"/>
          <xsd:enumeration value="Foundation 61 Inc."/>
          <xsd:enumeration value="Foundation Learning Centre"/>
          <xsd:enumeration value="Frankston City Council"/>
          <xsd:enumeration value="Gateway BEET Inc"/>
          <xsd:enumeration value="Gateway Social Support Options Inc."/>
          <xsd:enumeration value="Geelong Ethnic Communities Council Incorporated"/>
          <xsd:enumeration value="Gippsland Employment Skills Training Inc."/>
          <xsd:enumeration value="Glen Eira Adult Learning Centre Inc"/>
          <xsd:enumeration value="Glen Park Community Centre Inc"/>
          <xsd:enumeration value="Glenroy Neighbourhood Learning Centre Inc"/>
          <xsd:enumeration value="Godfrey Street Community House Inc"/>
          <xsd:enumeration value="Goldfields Employment and Learning Centre Inc"/>
          <xsd:enumeration value="Grampians Community Health"/>
          <xsd:enumeration value="Great Ocean Road Health"/>
          <xsd:enumeration value="Haddon Community Learning Centre Inc"/>
          <xsd:enumeration value="Hallam Community Learning Centre Inc"/>
          <xsd:enumeration value="Hampton Community Centre Inc"/>
          <xsd:enumeration value="Hampton Park Care Group Inc"/>
          <xsd:enumeration value="Healesville Living &amp; Learning Centre Inc"/>
          <xsd:enumeration value="Heidelberg Training and Resources Centre Inc"/>
          <xsd:enumeration value="Heyfield Community Resource Centre Inc"/>
          <xsd:enumeration value="Holden Street Neighbourhood House Inc"/>
          <xsd:enumeration value="Horsham Community House Inc"/>
          <xsd:enumeration value="&quot;Hume City Council"/>
          <xsd:enumeration value="Homestead Community &amp; Learning Centre&quot;"/>
          <xsd:enumeration value="Inclusion Melbourne Inc"/>
          <xsd:enumeration value="Inner Melbourne VET Cluster Inc"/>
          <xsd:enumeration value="Japara Neighbourhood House Inc"/>
          <xsd:enumeration value="Jesuit Social Services Limited"/>
          <xsd:enumeration value="Jewish Care (Victoria) Inc."/>
          <xsd:enumeration value="Jika Jika Community Centre Inc"/>
          <xsd:enumeration value="JobCo Employment Services Inc"/>
          <xsd:enumeration value="K.Y.M. (Victoria) Incorporated"/>
          <xsd:enumeration value="Kangaroo Flat Community Group Inc."/>
          <xsd:enumeration value="Karingal St Laurence Limited"/>
          <xsd:enumeration value="Kensington Neighbourhood House Inc"/>
          <xsd:enumeration value="Kerang and District Community Centre Inc."/>
          <xsd:enumeration value="Kerrie Neighbourhood House Inc"/>
          <xsd:enumeration value="Kew Neighbourhood Learning Centre Inc"/>
          <xsd:enumeration value="King Valley Learning Exchange Inc."/>
          <xsd:enumeration value="Kinglake Ranges Neighbourhood House Inc"/>
          <xsd:enumeration value="Kyabram Community and Learning Centre Inc"/>
          <xsd:enumeration value="Kyneton Community &amp; Learning Centre Inc"/>
          <xsd:enumeration value="Lalor Living and Learning Centre Inc"/>
          <xsd:enumeration value="Langwarrin Community Centre Inc"/>
          <xsd:enumeration value="Lara Community Centre Inc"/>
          <xsd:enumeration value="Laurels Education and Training Inc"/>
          <xsd:enumeration value="Laverton Community Integrated Services Inc"/>
          <xsd:enumeration value="Leopold Community and Learning Centre Inc."/>
          <xsd:enumeration value="Life Skills Victoria Inc"/>
          <xsd:enumeration value="Link Health and Community Limited"/>
          <xsd:enumeration value="LINK Neighbourhood House Inc"/>
          <xsd:enumeration value="Living and Learning at Ajani Inc."/>
          <xsd:enumeration value="Living Learning Pakenham Inc."/>
          <xsd:enumeration value="Loddon Campaspe Multicultural Services Inc"/>
          <xsd:enumeration value="Longbeach Place Inc"/>
          <xsd:enumeration value="Lyrebird Community Centre Inc."/>
          <xsd:enumeration value="MACE Inc."/>
          <xsd:enumeration value="Macedon Ranges Further Education Centre Inc."/>
          <xsd:enumeration value="MADEC Australia"/>
          <xsd:enumeration value="Maldon Neighbourhood Centre Inc"/>
          <xsd:enumeration value="Mallacoota District Health &amp; Support Service Inc"/>
          <xsd:enumeration value="Manna Gum Community House Inc"/>
          <xsd:enumeration value="Meadow Heights Learning Shop Inc"/>
          <xsd:enumeration value="Melbourne City Mission"/>
          <xsd:enumeration value="Melton South Community Centre Inc"/>
          <xsd:enumeration value="Meredith Community Centre Inc"/>
          <xsd:enumeration value="Merinda Park Learning and Community Centre Inc."/>
          <xsd:enumeration value="Micare Ltd"/>
          <xsd:enumeration value="Migrant Resource Centre, North West Region Inc"/>
          <xsd:enumeration value="MiLife-Victoria Inc"/>
          <xsd:enumeration value="Mill Park Community Services Group Inc"/>
          <xsd:enumeration value="Milpara Community House Inc"/>
          <xsd:enumeration value="Mirrimbeena Aboriginal Education Group Inc"/>
          <xsd:enumeration value="Mitcham Community House Incorporated"/>
          <xsd:enumeration value="&quot;Moe Life-Skills Community Centre Inc"/>
          <xsd:enumeration value="&quot;"/>
          <xsd:enumeration value="Moe Neighbourhood House Inc"/>
          <xsd:enumeration value="Moongala Women's Collective Inc."/>
          <xsd:enumeration value="Mordialloc Neighbourhood House Inc"/>
          <xsd:enumeration value="Mount Beauty Neighbourhood Centre Inc."/>
          <xsd:enumeration value="Mount Eliza Neighbourhood House Inc"/>
          <xsd:enumeration value="Mountain District Women's Co-operative Limited"/>
          <xsd:enumeration value="Multicultural Community Services Geelong Inc"/>
          <xsd:enumeration value="Murray Adult Community Education – Swan Hill Inc"/>
          <xsd:enumeration value="Murray Human Services Inc"/>
          <xsd:enumeration value="Myrtleford Neighbourhood Centre Inc"/>
          <xsd:enumeration value="Narre Community Learning Centre Inc"/>
          <xsd:enumeration value="Ngwala Willumbong Aboriginal Corporation"/>
          <xsd:enumeration value="Ngwala Willumbong Limited"/>
          <xsd:enumeration value="Nhill Neighbourhood House Learning Centre Inc."/>
          <xsd:enumeration value="&quot;Nillumbik Shire Council"/>
          <xsd:enumeration value="(Living &amp; Learning Nillumbik)&quot;"/>
          <xsd:enumeration value="Noble Park Community Centre Inc."/>
          <xsd:enumeration value="North Carlton Railway Station Neighbourhood House Inc."/>
          <xsd:enumeration value="North Melbourne Language and Learning Inc"/>
          <xsd:enumeration value="North Ringwood Community House Incorporated"/>
          <xsd:enumeration value="North Shepparton Community &amp; Learning Centre Inc"/>
          <xsd:enumeration value="Noweyung Limited"/>
          <xsd:enumeration value="Numurkah Community Learning Centre Inc."/>
          <xsd:enumeration value="Olympic Adult Education Inc."/>
          <xsd:enumeration value="Open Door Neighbourhood House Inc"/>
          <xsd:enumeration value="Orana Neighbourhood House Inc."/>
          <xsd:enumeration value="Orbost Education Centre Incorporated"/>
          <xsd:enumeration value="Otway Health"/>
          <xsd:enumeration value="Outlets Co-operative Neighbourhood House Limited"/>
          <xsd:enumeration value="Outlook (Vic.) Inc."/>
          <xsd:enumeration value="Pangerang Community House Inc."/>
          <xsd:enumeration value="Park Orchards Community House &amp; Learning Centre Inc"/>
          <xsd:enumeration value="Paynesville Neighbourhood Centre Inc"/>
          <xsd:enumeration value="Peninsula Adult Education and Literacy Inc"/>
          <xsd:enumeration value="Peninsula Training and Employment Program Inc"/>
          <xsd:enumeration value="Phillip Island Community And Learning Centre Inc."/>
          <xsd:enumeration value="Pines Learning Inc"/>
          <xsd:enumeration value="Port Fairy Community Group Inc"/>
          <xsd:enumeration value="Port Phillip Community Group Limited"/>
          <xsd:enumeration value="Portland Workskills Inc"/>
          <xsd:enumeration value="Prahran Community Learning Centre Inc"/>
          <xsd:enumeration value="Preston Neighbourhood House Inc"/>
          <xsd:enumeration value="Preston Reservoir Adult Community Education Inc"/>
          <xsd:enumeration value="Pyramid Hill Neighbourhood House"/>
          <xsd:enumeration value="Quantin Binnah Community Centre Inc"/>
          <xsd:enumeration value="Quantum Support Services Inc."/>
          <xsd:enumeration value="Red Cliffs Community Resource Centre Inc"/>
          <xsd:enumeration value="Rejoice Chinese Christian Communications Centre Inc."/>
          <xsd:enumeration value="Resurrection Catholic Church Keysborough"/>
          <xsd:enumeration value="Reynard Street Neighbourhood House Incorporated"/>
          <xsd:enumeration value="Richmond Community Learning Centre Inc"/>
          <xsd:enumeration value="Robinvale Network House Inc"/>
          <xsd:enumeration value="Rosanna Fire Station Community House Inc"/>
          <xsd:enumeration value="Rosewall Neighbourhood Centre Inc."/>
          <xsd:enumeration value="Rowville Neighbourhood Learning Centre Inc"/>
          <xsd:enumeration value="Rural Industries Skill Training Centre Inc"/>
          <xsd:enumeration value="Rushworth Community House Inc"/>
          <xsd:enumeration value="Sale Neighbourhood House Inc"/>
          <xsd:enumeration value="Sandybeach Community Co-operative Society Limited"/>
          <xsd:enumeration value="SCAA Shearer Woolhandler Training Inc"/>
          <xsd:enumeration value="Selby Community House Inc"/>
          <xsd:enumeration value="Shepparton Access"/>
          <xsd:enumeration value="Shepparton Adult and Community Education College Inc"/>
          <xsd:enumeration value="Simpson &amp; District Community Centre Inc"/>
          <xsd:enumeration value="SkillsPlus Ltd"/>
          <xsd:enumeration value="Sorrento Community Centre Inc"/>
          <xsd:enumeration value="South Shepparton Community Centre Inc"/>
          <xsd:enumeration value="Southern Grampians Adult Education Inc"/>
          <xsd:enumeration value="Southern Migrant and Refugee Centre Inc"/>
          <xsd:enumeration value="Southport Community Centre Incorporated"/>
          <xsd:enumeration value="Span Community House Inc."/>
          <xsd:enumeration value="Springdale Neighbourhood Centre Inc"/>
          <xsd:enumeration value="Springvale Indo-Chinese Mutual Assistance Association Inc"/>
          <xsd:enumeration value="Springvale Learning and Activities Centre Incorporated"/>
          <xsd:enumeration value="Springvale Neighbourhood House Inc"/>
          <xsd:enumeration value="St. Arnaud Neighbourhood House Inc"/>
          <xsd:enumeration value="Stawell Neighbourhood House Inc"/>
          <xsd:enumeration value="Sunraysia Mallee Ethnic Communities Council Inc"/>
          <xsd:enumeration value="Sunraysia Regional Consulting"/>
          <xsd:enumeration value="Sussex Neighbourhood House Inc"/>
          <xsd:enumeration value="Swan Hill Neighbourhood House Inc"/>
          <xsd:enumeration value="Task Force Community Agency Inc"/>
          <xsd:enumeration value="Tatura Community House Inc"/>
          <xsd:enumeration value="The Basin Community House Inc"/>
          <xsd:enumeration value="The Centre for Continuing Education Inc"/>
          <xsd:enumeration value="The Centre: Connecting Community In North &amp; West Melbourne Inc"/>
          <xsd:enumeration value="The Kevin Heinze Garden Centre Incorporated"/>
          <xsd:enumeration value="The Old Courthouse Committee of Management Inc"/>
          <xsd:enumeration value="The Onemda Association Inc"/>
          <xsd:enumeration value="The Social Studio Inc"/>
          <xsd:enumeration value="The South Kingsville Community Centre Inc"/>
          <xsd:enumeration value="Tongala Community Activities Centre Inc"/>
          <xsd:enumeration value="Traralgon Neighbourhood Learning House Inc."/>
          <xsd:enumeration value="Trudewind Road Neighbourhood House Inc"/>
          <xsd:enumeration value="United-Spanish Latin American Welfare Centre Inc"/>
          <xsd:enumeration value="Uniting (Victoria and Tasmania) Limited"/>
          <xsd:enumeration value="Upper Beaconsfield Community Centre"/>
          <xsd:enumeration value="Vermont South Community House Incorporated"/>
          <xsd:enumeration value="VICSEG New Futures"/>
          <xsd:enumeration value="Victorian Aboriginal Community Services Association Limited"/>
          <xsd:enumeration value="Victorian Deaf Society"/>
          <xsd:enumeration value="Victorian Vocational Rehabilitation Association"/>
          <xsd:enumeration value="Waminda Inc"/>
          <xsd:enumeration value="Warracknabeal Neighbourhood House and Learning Centre Inc"/>
          <xsd:enumeration value="Warragul Community House Inc"/>
          <xsd:enumeration value="Warrandyte Neighbourhood House"/>
          <xsd:enumeration value="Waverley Adult Literacy Program Inc"/>
          <xsd:enumeration value="Waverley Community Learning Centre Inc"/>
          <xsd:enumeration value="Wedderburn Community House Inc"/>
          <xsd:enumeration value="Wellsprings For Women Incorporated"/>
          <xsd:enumeration value="Wendouree Neighbourhood Centre Inc"/>
          <xsd:enumeration value="Westgate Community Initiatives Group Inc"/>
          <xsd:enumeration value="Whittlesea Community Connections Inc"/>
          <xsd:enumeration value="Whittlesea Community House Inc"/>
          <xsd:enumeration value="Williamstown Community and Education Centre Inc"/>
          <xsd:enumeration value="Winchelsea Community House Incorporated"/>
          <xsd:enumeration value="Wingate Avenue Community Centre Inc"/>
          <xsd:enumeration value="Wonga Park Community Cottage Inc"/>
          <xsd:enumeration value="Worn Gundidj Aboriginal Co-operative Ltd"/>
          <xsd:enumeration value="Workforce Plus Inc."/>
          <xsd:enumeration value="Wycheproof Community Resource Centre Inc"/>
          <xsd:enumeration value="Wyndham Community and Education Centre Inc"/>
          <xsd:enumeration value="Yarraville Community Centre Inc"/>
          <xsd:enumeration value="Yarrawonga Neighbourhood House Inc."/>
          <xsd:enumeration value="Yarrunga Community Centre Inc"/>
          <xsd:enumeration value="Yooralla"/>
          <xsd:enumeration value="Youth Projects Limited"/>
          <xsd:enumeration value="YouthNow Inc"/>
          <xsd:enumeration value="Zoe Support Australia"/>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_EDRMS_Description" ma:index="19" nillable="true" ma:displayName="Document Description" ma:description="" ma:hidden="true" ma:internalName="DET_EDRMS_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40ccf1-19cc-436c-918b-8d6c0cc500c3" elementFormDefault="qualified">
    <xsd:import namespace="http://schemas.microsoft.com/office/2006/documentManagement/types"/>
    <xsd:import namespace="http://schemas.microsoft.com/office/infopath/2007/PartnerControls"/>
    <xsd:element name="TaxCatchAll" ma:index="20" nillable="true" ma:displayName="Taxonomy Catch All Column" ma:description="" ma:hidden="true" ma:list="{41e0dc15-d79c-4eaa-821e-b6c2c5b5cc4b}" ma:internalName="TaxCatchAll" ma:showField="CatchAllData" ma:web="8340ccf1-19cc-436c-918b-8d6c0cc500c3">
      <xsd:complexType>
        <xsd:complexContent>
          <xsd:extension base="dms:MultiChoiceLookup">
            <xsd:sequence>
              <xsd:element name="Value" type="dms:Lookup" maxOccurs="unbounded" minOccurs="0" nillable="true"/>
            </xsd:sequence>
          </xsd:extension>
        </xsd:complexContent>
      </xsd:complexType>
    </xsd:element>
    <xsd:element name="TaxCatchAllLabel" ma:index="21" nillable="true" ma:displayName="Taxonomy Catch All Column1" ma:description="" ma:hidden="true" ma:list="{41e0dc15-d79c-4eaa-821e-b6c2c5b5cc4b}" ma:internalName="TaxCatchAllLabel" ma:readOnly="true" ma:showField="CatchAllDataLabel" ma:web="8340ccf1-19cc-436c-918b-8d6c0cc500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22969F-DAAD-4BAD-B463-F2F18A8100D8}">
  <ds:schemaRefs>
    <ds:schemaRef ds:uri="http://purl.org/dc/elements/1.1/"/>
    <ds:schemaRef ds:uri="http://schemas.microsoft.com/Sharepoint/v3"/>
    <ds:schemaRef ds:uri="http://schemas.microsoft.com/sharepoint/v3"/>
    <ds:schemaRef ds:uri="http://schemas.microsoft.com/office/2006/metadata/properties"/>
    <ds:schemaRef ds:uri="http://schemas.microsoft.com/office/2006/documentManagement/types"/>
    <ds:schemaRef ds:uri="http://www.w3.org/XML/1998/namespace"/>
    <ds:schemaRef ds:uri="483f79c1-66ca-45ce-88f9-109c9a998fd0"/>
    <ds:schemaRef ds:uri="http://purl.org/dc/dcmitype/"/>
    <ds:schemaRef ds:uri="8340ccf1-19cc-436c-918b-8d6c0cc500c3"/>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6558F6BB-3835-40B4-BDD3-3B34EF234160}">
  <ds:schemaRefs>
    <ds:schemaRef ds:uri="http://schemas.microsoft.com/sharepoint/v3/contenttype/forms"/>
  </ds:schemaRefs>
</ds:datastoreItem>
</file>

<file path=customXml/itemProps3.xml><?xml version="1.0" encoding="utf-8"?>
<ds:datastoreItem xmlns:ds="http://schemas.openxmlformats.org/officeDocument/2006/customXml" ds:itemID="{E22DD98C-5F44-4842-890F-96EF283EE086}">
  <ds:schemaRefs>
    <ds:schemaRef ds:uri="http://schemas.microsoft.com/sharepoint/events"/>
  </ds:schemaRefs>
</ds:datastoreItem>
</file>

<file path=customXml/itemProps4.xml><?xml version="1.0" encoding="utf-8"?>
<ds:datastoreItem xmlns:ds="http://schemas.openxmlformats.org/officeDocument/2006/customXml" ds:itemID="{08C0211E-C128-4667-9308-EF64BF4191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83f79c1-66ca-45ce-88f9-109c9a998fd0"/>
    <ds:schemaRef ds:uri="http://schemas.microsoft.com/Sharepoint/v3"/>
    <ds:schemaRef ds:uri="8340ccf1-19cc-436c-918b-8d6c0cc500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2526</TotalTime>
  <Words>4898</Words>
  <Application>Microsoft Office PowerPoint</Application>
  <PresentationFormat>Widescreen</PresentationFormat>
  <Paragraphs>488</Paragraphs>
  <Slides>48</Slides>
  <Notes>33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48</vt:i4>
      </vt:variant>
    </vt:vector>
  </HeadingPairs>
  <TitlesOfParts>
    <vt:vector size="54" baseType="lpstr">
      <vt:lpstr>Arial</vt:lpstr>
      <vt:lpstr>Calibri</vt:lpstr>
      <vt:lpstr>Calibri Light</vt:lpstr>
      <vt:lpstr>Wingdings</vt:lpstr>
      <vt:lpstr>Office Theme</vt:lpstr>
      <vt:lpstr>DJSIR 2023</vt:lpstr>
      <vt:lpstr>ADULT, COMMUNITY AND FURTHER EDUCATION BOARD</vt:lpstr>
      <vt:lpstr>Acknowledgement of Country</vt:lpstr>
      <vt:lpstr>INCLUDED IN TODAY’S SESSION</vt:lpstr>
      <vt:lpstr>OVERVIEW</vt:lpstr>
      <vt:lpstr>STRATEGIC CONTEXT</vt:lpstr>
      <vt:lpstr>INTRODUCTION OF PQF+ THROUGH THE  STRONGER BY DESIGN MODEL</vt:lpstr>
      <vt:lpstr>CENTRAL RESOURCES</vt:lpstr>
      <vt:lpstr>ACFE TRAINING DELIVERY ROLES AND PRIORITIES</vt:lpstr>
      <vt:lpstr>ACFE BOARD AND REGIONAL COUNCIL ROLES</vt:lpstr>
      <vt:lpstr>2024 ACFE TRAINING DELIVERY PRIORITIES</vt:lpstr>
      <vt:lpstr>2024 ACFE TRAINING DELIVERY PRIORITIES</vt:lpstr>
      <vt:lpstr>KEY AREAS FOR ACFE TRAINING</vt:lpstr>
      <vt:lpstr>PURPOSE OF ACFE TRAINING DELIVERY</vt:lpstr>
      <vt:lpstr>ACFE TRAINING DELIVERY </vt:lpstr>
      <vt:lpstr>THE PRE-ACCREDITED QUALITY FRAMEWORK</vt:lpstr>
      <vt:lpstr>THE PRE-ACCREDITED QUALITY FRAMEWORK</vt:lpstr>
      <vt:lpstr>WHAT IS PQF+ AND STRONGER BY DESIGN?</vt:lpstr>
      <vt:lpstr>PowerPoint Presentation</vt:lpstr>
      <vt:lpstr>ACFE TRAINING DELIVERY  EXPRESSION OF INTEREST PROCESS AND TIMELINE</vt:lpstr>
      <vt:lpstr>PROVIDER ELIGIBILITY</vt:lpstr>
      <vt:lpstr>LEARNER ELIGIBILITY</vt:lpstr>
      <vt:lpstr>PROCUREMENT BY EXPRESSION OF INTEREST</vt:lpstr>
      <vt:lpstr>PROCUREMENT BY EXPRESSION OF INTEREST</vt:lpstr>
      <vt:lpstr>PROGRAM CATEGORY UPDATE </vt:lpstr>
      <vt:lpstr>HOW TO APPLY FOR ACFE PROGRAM TRAINING DELIVERY FUNDING IN 2024  EOI OPENED 28 AUGUST AND CLOSES ON 15 SEPTEMBER 2023 </vt:lpstr>
      <vt:lpstr>DELIVERY PLAN</vt:lpstr>
      <vt:lpstr>DELIVERY PLAN TAB 3 – GENERAL PRE-ACCREDITED WORKSHEET</vt:lpstr>
      <vt:lpstr>DELIVERY PLAN TAB 4 – ADDITIONAL DIGITAL AND EMPLOYABILITY PLACES WORKSHEET</vt:lpstr>
      <vt:lpstr>DELIVERY PLAN TAB 2 - SUMMARY  </vt:lpstr>
      <vt:lpstr>HOW TO SUBMIT AN EXPRESSION OF INTEREST</vt:lpstr>
      <vt:lpstr>DELIVERY PLAN ASSISTANCE</vt:lpstr>
      <vt:lpstr>GENERAL PRE-ACCREDITED TRAINING</vt:lpstr>
      <vt:lpstr>GENERAL PRE-ACCREDITED TRAINING</vt:lpstr>
      <vt:lpstr>GENERAL PRE-ACCREDITED TRAINING Assessment Criteria</vt:lpstr>
      <vt:lpstr>ADDITIONAL DIGITAL AND EMPLOYABILITY PLACES</vt:lpstr>
      <vt:lpstr>ADDITIONAL DIGITAL AND EMPLOYABILITY PLACES</vt:lpstr>
      <vt:lpstr>ADDITIONAL DIGITAL AND EMPLOYABILITY PLACES Assessment Criteria</vt:lpstr>
      <vt:lpstr>REPORTING</vt:lpstr>
      <vt:lpstr>REPORTING – ACFE TRAINING DELIVERY (SVTS)</vt:lpstr>
      <vt:lpstr>PAYMENTS AND REPORTING SCHEDULE</vt:lpstr>
      <vt:lpstr>NEXT STEPS</vt:lpstr>
      <vt:lpstr>REGIONAL FORUMS</vt:lpstr>
      <vt:lpstr>TIMELINES &amp; NEXT STEPS </vt:lpstr>
      <vt:lpstr>NOTIFICATIONS OF OUTCOMES</vt:lpstr>
      <vt:lpstr>CONTRACTING IN SAMS2</vt:lpstr>
      <vt:lpstr>DELIVERY PLAN VARIATIONS AND ADJUSTMENTS</vt:lpstr>
      <vt:lpstr>CHECK LIST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Title slide</dc:title>
  <dc:creator>Neisa Fattah</dc:creator>
  <cp:lastModifiedBy>Andrew Kaighin</cp:lastModifiedBy>
  <cp:revision>7</cp:revision>
  <dcterms:created xsi:type="dcterms:W3CDTF">2023-08-16T05:55:21Z</dcterms:created>
  <dcterms:modified xsi:type="dcterms:W3CDTF">2023-09-04T21:23:06Z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0x0101008E762D40846F3A48AA3FDFE2352C3EB5004AB568912628C74288D8702887550F03</vt:lpwstr>
  </property>
  <property fmtid="{D5CDD505-2E9C-101B-9397-08002B2CF9AE}" pid="3" name="RecordPoint_WorkflowType">
    <vt:lpwstr>ActiveSubmitStub</vt:lpwstr>
  </property>
  <property fmtid="{D5CDD505-2E9C-101B-9397-08002B2CF9AE}" pid="4" name="RecordPoint_ActiveItemListId">
    <vt:lpwstr>{483f79c1-66ca-45ce-88f9-109c9a998fd0}</vt:lpwstr>
  </property>
  <property fmtid="{D5CDD505-2E9C-101B-9397-08002B2CF9AE}" pid="5" name="RecordPoint_ActiveItemUniqueId">
    <vt:lpwstr>{698f4d93-8203-41af-adb7-df3cbbb61a42}</vt:lpwstr>
  </property>
  <property fmtid="{D5CDD505-2E9C-101B-9397-08002B2CF9AE}" pid="6" name="RecordPoint_ActiveItemWebId">
    <vt:lpwstr>{3ed742c5-94af-4432-8895-d50f327830af}</vt:lpwstr>
  </property>
  <property fmtid="{D5CDD505-2E9C-101B-9397-08002B2CF9AE}" pid="7" name="RecordPoint_ActiveItemSiteId">
    <vt:lpwstr>{702d8416-5cfb-418e-b259-4c75e5c77461}</vt:lpwstr>
  </property>
  <property fmtid="{D5CDD505-2E9C-101B-9397-08002B2CF9AE}" pid="8" name="RecordPoint_RecordNumberSubmitted">
    <vt:lpwstr>R20230422714</vt:lpwstr>
  </property>
  <property fmtid="{D5CDD505-2E9C-101B-9397-08002B2CF9AE}" pid="9" name="RecordPoint_SubmissionDate">
    <vt:lpwstr/>
  </property>
  <property fmtid="{D5CDD505-2E9C-101B-9397-08002B2CF9AE}" pid="10" name="RecordPoint_ActiveItemMoved">
    <vt:lpwstr/>
  </property>
  <property fmtid="{D5CDD505-2E9C-101B-9397-08002B2CF9AE}" pid="11" name="RecordPoint_RecordFormat">
    <vt:lpwstr/>
  </property>
  <property fmtid="{D5CDD505-2E9C-101B-9397-08002B2CF9AE}" pid="12" name="RecordPoint_SubmissionCompleted">
    <vt:lpwstr>2023-08-31T13:31:52.7616277+10:00</vt:lpwstr>
  </property>
</Properties>
</file>